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47"/>
  </p:notesMasterIdLst>
  <p:sldIdLst>
    <p:sldId id="256" r:id="rId4"/>
    <p:sldId id="270" r:id="rId5"/>
    <p:sldId id="271" r:id="rId6"/>
    <p:sldId id="272" r:id="rId7"/>
    <p:sldId id="273" r:id="rId8"/>
    <p:sldId id="313" r:id="rId9"/>
    <p:sldId id="365" r:id="rId10"/>
    <p:sldId id="320" r:id="rId11"/>
    <p:sldId id="328" r:id="rId12"/>
    <p:sldId id="332" r:id="rId13"/>
    <p:sldId id="333" r:id="rId14"/>
    <p:sldId id="334" r:id="rId15"/>
    <p:sldId id="329" r:id="rId16"/>
    <p:sldId id="364" r:id="rId17"/>
    <p:sldId id="366" r:id="rId18"/>
    <p:sldId id="367" r:id="rId19"/>
    <p:sldId id="368" r:id="rId20"/>
    <p:sldId id="322" r:id="rId21"/>
    <p:sldId id="369" r:id="rId22"/>
    <p:sldId id="370" r:id="rId23"/>
    <p:sldId id="330" r:id="rId24"/>
    <p:sldId id="335" r:id="rId25"/>
    <p:sldId id="336" r:id="rId26"/>
    <p:sldId id="371" r:id="rId27"/>
    <p:sldId id="337" r:id="rId28"/>
    <p:sldId id="284" r:id="rId29"/>
    <p:sldId id="318" r:id="rId30"/>
    <p:sldId id="343" r:id="rId31"/>
    <p:sldId id="326" r:id="rId32"/>
    <p:sldId id="338" r:id="rId33"/>
    <p:sldId id="339" r:id="rId34"/>
    <p:sldId id="342" r:id="rId35"/>
    <p:sldId id="340" r:id="rId36"/>
    <p:sldId id="341" r:id="rId37"/>
    <p:sldId id="351" r:id="rId38"/>
    <p:sldId id="353" r:id="rId39"/>
    <p:sldId id="354" r:id="rId40"/>
    <p:sldId id="356" r:id="rId41"/>
    <p:sldId id="360" r:id="rId42"/>
    <p:sldId id="359" r:id="rId43"/>
    <p:sldId id="358" r:id="rId44"/>
    <p:sldId id="401" r:id="rId45"/>
    <p:sldId id="269" r:id="rId4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4E3"/>
    <a:srgbClr val="ACEBEA"/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1"/>
    <p:restoredTop sz="94876" autoAdjust="0"/>
  </p:normalViewPr>
  <p:slideViewPr>
    <p:cSldViewPr showGuides="1">
      <p:cViewPr varScale="1">
        <p:scale>
          <a:sx n="81" d="100"/>
          <a:sy n="81" d="100"/>
        </p:scale>
        <p:origin x="88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2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kumimoji="1"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21FA232E-0D23-E744-A2E7-48CC2B10A8E9}" type="datetimeFigureOut">
              <a:rPr kumimoji="1"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kumimoji="1" lang="zh-CN" altLang="en-US" strike="noStrike" noProof="1"/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二级</a:t>
            </a:r>
          </a:p>
          <a:p>
            <a:pPr lvl="2" indent="0"/>
            <a:r>
              <a:rPr lang="zh-CN" altLang="en-US"/>
              <a:t>三级</a:t>
            </a:r>
          </a:p>
          <a:p>
            <a:pPr lvl="3" indent="0"/>
            <a:r>
              <a:rPr lang="zh-CN" altLang="en-US"/>
              <a:t>四级</a:t>
            </a:r>
          </a:p>
          <a:p>
            <a:pPr lvl="4" indent="0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kumimoji="1" lang="zh-CN" altLang="en-US" strike="noStrike" noProof="1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F9B3A588-43E9-AC44-AC90-AB7B6B5540F3}" type="slidenum">
              <a:rPr kumimoji="1"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kumimoji="1"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" y="0"/>
            <a:ext cx="91027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581025"/>
            <a:ext cx="1368425" cy="557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6308725"/>
            <a:ext cx="7888288" cy="18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638" y="0"/>
            <a:ext cx="91027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5288" y="581025"/>
            <a:ext cx="1368425" cy="557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图片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1550" y="6308725"/>
            <a:ext cx="7888288" cy="18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fontAlgn="auto"/>
            <a:r>
              <a:rPr lang="zh-CN" altLang="en-US" strike="noStrike" noProof="1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zh-CN" altLang="en-US" strike="noStrike" noProof="1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fontAlgn="auto"/>
            <a:r>
              <a:rPr lang="zh-CN" altLang="en-US" strike="noStrike" noProof="1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zh-CN" altLang="en-US" strike="noStrike" noProof="1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 wrap="none" lIns="91425" tIns="45712" rIns="91425" bIns="45712" anchor="ctr">
            <a:spAutoFit/>
          </a:bodyPr>
          <a:lstStyle/>
          <a:p>
            <a:pPr lvl="0"/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 wrap="none" lIns="91425" tIns="45712" rIns="91425" bIns="45712" anchor="ctr">
            <a:spAutoFit/>
          </a:bodyPr>
          <a:lstStyle/>
          <a:p>
            <a:pPr lvl="0"/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075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3076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738" y="1052513"/>
            <a:ext cx="8134350" cy="1728788"/>
          </a:xfrm>
        </p:spPr>
        <p:txBody>
          <a:bodyPr>
            <a:noAutofit/>
          </a:bodyPr>
          <a:lstStyle/>
          <a:p>
            <a:pPr fontAlgn="auto"/>
            <a:r>
              <a:rPr lang="zh-CN" altLang="en-US" sz="4000" b="1" strike="noStrike" noProof="1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strike="noStrike" noProof="1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97250"/>
            <a:ext cx="6400800" cy="2771775"/>
          </a:xfrm>
        </p:spPr>
        <p:txBody>
          <a:bodyPr>
            <a:normAutofit/>
          </a:bodyPr>
          <a:lstStyle/>
          <a:p>
            <a:pPr fontAlgn="auto">
              <a:spcBef>
                <a:spcPct val="0"/>
              </a:spcBef>
            </a:pPr>
            <a:r>
              <a:rPr lang="zh-CN" altLang="en-US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2800" strike="noStrike" noProof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en-US" altLang="zh-CN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strike="noStrike" noProof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zh-CN" altLang="en-US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移动短号：</a:t>
            </a:r>
            <a:r>
              <a:rPr lang="en-US" altLang="zh-CN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zh-CN" altLang="en-US" sz="2800" strike="noStrike" noProof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en-US" altLang="zh-CN" sz="2800" strike="noStrike" noProof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strike="noStrike" noProof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zh-CN" altLang="en-US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strike="noStrike" noProof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 fontAlgn="auto">
              <a:spcBef>
                <a:spcPct val="0"/>
              </a:spcBef>
            </a:pPr>
            <a:r>
              <a:rPr lang="en-US" altLang="zh-CN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2019</a:t>
            </a:r>
            <a:r>
              <a:rPr lang="zh-CN" altLang="en-US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11</a:t>
            </a:r>
            <a:r>
              <a:rPr lang="zh-CN" altLang="en-US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10</a:t>
            </a:r>
            <a:r>
              <a:rPr lang="zh-CN" altLang="en-US" sz="2800" strike="noStrike" noProof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sz="2800" b="1" strike="noStrike" noProof="1">
              <a:latin typeface="+mj-lt"/>
            </a:endParaRPr>
          </a:p>
          <a:p>
            <a:pPr fontAlgn="auto">
              <a:spcBef>
                <a:spcPct val="0"/>
              </a:spcBef>
            </a:pPr>
            <a:endParaRPr lang="en-US" altLang="zh-CN" sz="2800" strike="noStrike" noProof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lnSpc>
                <a:spcPct val="120000"/>
              </a:lnSpc>
            </a:pPr>
            <a:endParaRPr lang="zh-CN" altLang="en-US" b="1" strike="noStrike" noProof="1">
              <a:latin typeface="+mj-lt"/>
            </a:endParaRPr>
          </a:p>
        </p:txBody>
      </p:sp>
      <p:sp>
        <p:nvSpPr>
          <p:cNvPr id="7171" name="TextBox 3"/>
          <p:cNvSpPr txBox="1"/>
          <p:nvPr/>
        </p:nvSpPr>
        <p:spPr>
          <a:xfrm>
            <a:off x="290513" y="2390775"/>
            <a:ext cx="82804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11.</a:t>
            </a:r>
            <a:r>
              <a:rPr lang="zh-CN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同步时序电路设计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位二进制同步计数器（</a:t>
            </a:r>
            <a:r>
              <a:rPr lang="en-US" altLang="zh-CN" strike="noStrike" noProof="1"/>
              <a:t>3</a:t>
            </a:r>
            <a:r>
              <a:rPr lang="zh-CN" altLang="en-US" strike="noStrike" noProof="1"/>
              <a:t>）</a:t>
            </a:r>
          </a:p>
        </p:txBody>
      </p:sp>
      <p:graphicFrame>
        <p:nvGraphicFramePr>
          <p:cNvPr id="4" name="激励函数"/>
          <p:cNvGraphicFramePr>
            <a:graphicFrameLocks noChangeAspect="1"/>
          </p:cNvGraphicFramePr>
          <p:nvPr/>
        </p:nvGraphicFramePr>
        <p:xfrm>
          <a:off x="4575175" y="4306888"/>
          <a:ext cx="44418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3" imgW="1854200" imgH="558800" progId="">
                  <p:embed/>
                </p:oleObj>
              </mc:Choice>
              <mc:Fallback>
                <p:oleObj r:id="rId3" imgW="1854200" imgH="55880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5175" y="4306888"/>
                        <a:ext cx="4441825" cy="1368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卡诺图"/>
          <p:cNvGraphicFramePr>
            <a:graphicFrameLocks noGrp="1"/>
          </p:cNvGraphicFramePr>
          <p:nvPr/>
        </p:nvGraphicFramePr>
        <p:xfrm>
          <a:off x="4483100" y="1363663"/>
          <a:ext cx="4041353" cy="264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457200" y="1363663"/>
          <a:ext cx="3847502" cy="5160996"/>
        </p:xfrm>
        <a:graphic>
          <a:graphicData uri="http://schemas.openxmlformats.org/drawingml/2006/table">
            <a:tbl>
              <a:tblPr/>
              <a:tblGrid>
                <a:gridCol w="397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位二进制同步计数器（</a:t>
            </a:r>
            <a:r>
              <a:rPr lang="en-US" altLang="zh-CN" strike="noStrike" noProof="1"/>
              <a:t>4</a:t>
            </a:r>
            <a:r>
              <a:rPr lang="zh-CN" altLang="en-US" strike="noStrike" noProof="1"/>
              <a:t>）</a:t>
            </a:r>
          </a:p>
        </p:txBody>
      </p:sp>
      <p:graphicFrame>
        <p:nvGraphicFramePr>
          <p:cNvPr id="4" name="激励函数"/>
          <p:cNvGraphicFramePr>
            <a:graphicFrameLocks noChangeAspect="1"/>
          </p:cNvGraphicFramePr>
          <p:nvPr/>
        </p:nvGraphicFramePr>
        <p:xfrm>
          <a:off x="4305300" y="4356100"/>
          <a:ext cx="470058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3" imgW="2540000" imgH="558800" progId="">
                  <p:embed/>
                </p:oleObj>
              </mc:Choice>
              <mc:Fallback>
                <p:oleObj r:id="rId3" imgW="2540000" imgH="558800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5300" y="4356100"/>
                        <a:ext cx="4700588" cy="1057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卡诺图"/>
          <p:cNvGraphicFramePr>
            <a:graphicFrameLocks noGrp="1"/>
          </p:cNvGraphicFramePr>
          <p:nvPr/>
        </p:nvGraphicFramePr>
        <p:xfrm>
          <a:off x="4349750" y="1412875"/>
          <a:ext cx="4041353" cy="264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323850" y="1412875"/>
          <a:ext cx="3847502" cy="5160996"/>
        </p:xfrm>
        <a:graphic>
          <a:graphicData uri="http://schemas.openxmlformats.org/drawingml/2006/table">
            <a:tbl>
              <a:tblPr/>
              <a:tblGrid>
                <a:gridCol w="397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位二进制同步计数器（</a:t>
            </a:r>
            <a:r>
              <a:rPr lang="en-US" altLang="zh-CN" strike="noStrike" noProof="1"/>
              <a:t>5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4429125" y="1268413"/>
            <a:ext cx="4257675" cy="532923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z="2400" strike="noStrike" noProof="1"/>
              <a:t>激励函数</a:t>
            </a:r>
            <a:endParaRPr lang="en-US" altLang="zh-CN" sz="2400" strike="noStrike" noProof="1"/>
          </a:p>
          <a:p>
            <a:pPr fontAlgn="auto"/>
            <a:endParaRPr lang="en-US" altLang="zh-CN" sz="2400" strike="noStrike" noProof="1"/>
          </a:p>
          <a:p>
            <a:pPr fontAlgn="auto"/>
            <a:endParaRPr lang="en-US" altLang="zh-CN" sz="2400" strike="noStrike" noProof="1"/>
          </a:p>
          <a:p>
            <a:pPr fontAlgn="auto"/>
            <a:endParaRPr lang="zh-CN" altLang="en-US" sz="2400" strike="noStrike" noProof="1"/>
          </a:p>
          <a:p>
            <a:pPr fontAlgn="auto"/>
            <a:endParaRPr lang="en-US" altLang="zh-CN" sz="2400" strike="noStrike" noProof="1"/>
          </a:p>
          <a:p>
            <a:pPr fontAlgn="auto"/>
            <a:endParaRPr lang="en-US" altLang="zh-CN" sz="2400" strike="noStrike" noProof="1"/>
          </a:p>
          <a:p>
            <a:pPr fontAlgn="auto"/>
            <a:endParaRPr lang="en-US" altLang="zh-CN" sz="2400" strike="noStrike" noProof="1"/>
          </a:p>
          <a:p>
            <a:pPr fontAlgn="auto"/>
            <a:endParaRPr lang="en-US" altLang="zh-CN" sz="2400" strike="noStrike" noProof="1"/>
          </a:p>
          <a:p>
            <a:pPr fontAlgn="auto"/>
            <a:endParaRPr lang="en-US" altLang="zh-CN" sz="2400" strike="noStrike" noProof="1"/>
          </a:p>
          <a:p>
            <a:pPr fontAlgn="auto"/>
            <a:r>
              <a:rPr lang="zh-CN" altLang="en-US" sz="2400" strike="noStrike" noProof="1"/>
              <a:t>进位</a:t>
            </a:r>
            <a:r>
              <a:rPr lang="en-US" altLang="zh-CN" sz="2400" strike="noStrike" noProof="1"/>
              <a:t>RC</a:t>
            </a:r>
            <a:r>
              <a:rPr lang="zh-CN" altLang="en-US" sz="2400" strike="noStrike" noProof="1"/>
              <a:t>的输出函数</a:t>
            </a:r>
          </a:p>
        </p:txBody>
      </p:sp>
      <p:graphicFrame>
        <p:nvGraphicFramePr>
          <p:cNvPr id="17411" name="进位RC 公式"/>
          <p:cNvGraphicFramePr>
            <a:graphicFrameLocks noChangeAspect="1"/>
          </p:cNvGraphicFramePr>
          <p:nvPr/>
        </p:nvGraphicFramePr>
        <p:xfrm>
          <a:off x="4643438" y="5768975"/>
          <a:ext cx="31654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3" imgW="1485900" imgH="279400" progId="">
                  <p:embed/>
                </p:oleObj>
              </mc:Choice>
              <mc:Fallback>
                <p:oleObj r:id="rId3" imgW="1485900" imgH="279400" progId="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3438" y="5768975"/>
                        <a:ext cx="3165475" cy="595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457200" y="1339850"/>
          <a:ext cx="3847502" cy="5160996"/>
        </p:xfrm>
        <a:graphic>
          <a:graphicData uri="http://schemas.openxmlformats.org/drawingml/2006/table">
            <a:tbl>
              <a:tblPr/>
              <a:tblGrid>
                <a:gridCol w="397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551680" y="1787525"/>
          <a:ext cx="4314190" cy="308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r:id="rId5" imgW="4210050" imgH="2876550" progId="Paint.Picture">
                  <p:embed/>
                </p:oleObj>
              </mc:Choice>
              <mc:Fallback>
                <p:oleObj r:id="rId5" imgW="4210050" imgH="2876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1680" y="1787525"/>
                        <a:ext cx="4314190" cy="308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位二进制同步计数器（</a:t>
            </a:r>
            <a:r>
              <a:rPr lang="en-US" altLang="zh-CN" strike="noStrike" noProof="1"/>
              <a:t>6</a:t>
            </a:r>
            <a:r>
              <a:rPr lang="zh-CN" altLang="en-US" strike="noStrike" noProof="1"/>
              <a:t>）</a:t>
            </a:r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1212850"/>
            <a:ext cx="5703887" cy="5546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位二进制同步计数器（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31140" y="1457325"/>
          <a:ext cx="4453890" cy="471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3" imgW="4800600" imgH="5962650" progId="Paint.Picture">
                  <p:embed/>
                </p:oleObj>
              </mc:Choice>
              <mc:Fallback>
                <p:oleObj r:id="rId3" imgW="4800600" imgH="5962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140" y="1457325"/>
                        <a:ext cx="4453890" cy="471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754880" y="1363345"/>
          <a:ext cx="4213225" cy="287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r:id="rId5" imgW="4210050" imgH="2876550" progId="Paint.Picture">
                  <p:embed/>
                </p:oleObj>
              </mc:Choice>
              <mc:Fallback>
                <p:oleObj r:id="rId5" imgW="4210050" imgH="2876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4880" y="1363345"/>
                        <a:ext cx="4213225" cy="2878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947285" y="4645025"/>
          <a:ext cx="3917315" cy="91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r:id="rId7" imgW="3305175" imgH="847725" progId="Paint.Picture">
                  <p:embed/>
                </p:oleObj>
              </mc:Choice>
              <mc:Fallback>
                <p:oleObj r:id="rId7" imgW="3305175" imgH="8477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7285" y="4645025"/>
                        <a:ext cx="3917315" cy="91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33655" y="304800"/>
          <a:ext cx="9077325" cy="6544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3" imgW="9429750" imgH="7058025" progId="Paint.Picture">
                  <p:embed/>
                </p:oleObj>
              </mc:Choice>
              <mc:Fallback>
                <p:oleObj r:id="rId3" imgW="9429750" imgH="7058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55" y="304800"/>
                        <a:ext cx="9077325" cy="6544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863340" y="29845"/>
          <a:ext cx="5126990" cy="14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r:id="rId5" imgW="7058025" imgH="1428750" progId="Paint.Picture">
                  <p:embed/>
                </p:oleObj>
              </mc:Choice>
              <mc:Fallback>
                <p:oleObj r:id="rId5" imgW="7058025" imgH="1428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3340" y="29845"/>
                        <a:ext cx="5126990" cy="1430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-8890" y="39370"/>
          <a:ext cx="9098915" cy="682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r:id="rId3" imgW="9401175" imgH="7067550" progId="Paint.Picture">
                  <p:embed/>
                </p:oleObj>
              </mc:Choice>
              <mc:Fallback>
                <p:oleObj r:id="rId3" imgW="9401175" imgH="70675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890" y="39370"/>
                        <a:ext cx="9098915" cy="6828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-16510" y="38735"/>
          <a:ext cx="9126220" cy="682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r:id="rId3" imgW="9401175" imgH="7058025" progId="Paint.Picture">
                  <p:embed/>
                </p:oleObj>
              </mc:Choice>
              <mc:Fallback>
                <p:oleObj r:id="rId3" imgW="9401175" imgH="7058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510" y="38735"/>
                        <a:ext cx="9126220" cy="682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位二进制同步计数器（</a:t>
            </a:r>
            <a:r>
              <a:rPr lang="en-US" altLang="zh-CN" strike="noStrike" noProof="1"/>
              <a:t>7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457200" y="1241425"/>
            <a:ext cx="8229600" cy="5643563"/>
          </a:xfrm>
        </p:spPr>
        <p:txBody>
          <a:bodyPr>
            <a:normAutofit fontScale="47500" lnSpcReduction="20000"/>
          </a:bodyPr>
          <a:lstStyle/>
          <a:p>
            <a:pPr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counter_4bit(clk, Qa, Qb, Qc, Qd, Rc);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clk;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Qa, Qb, Qc, Qd, Rc;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Nor_nQa_nQb, Nor_nQa_nQb_nQc;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//FD</a:t>
            </a:r>
            <a:r>
              <a:rPr lang="zh-CN" altLang="en-US" strike="noStrike" noProof="1">
                <a:effectLst/>
                <a:latin typeface="Consolas" panose="020B0609020204030204" pitchFamily="49" charset="0"/>
              </a:rPr>
              <a:t>原</a:t>
            </a:r>
            <a:r>
              <a:rPr lang="zh-CN" altLang="zh-CN" strike="noStrike" noProof="1">
                <a:effectLst/>
                <a:latin typeface="Consolas" panose="020B0609020204030204" pitchFamily="49" charset="0"/>
              </a:rPr>
              <a:t>程序的输入输出变量名：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C,D,Q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FD_A(.C(clk), .D(Da), .Q(Qa)),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  FD_B(.C(clk), .D(Db), .Q(Qb)),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  FD_C(.C(clk), .D(Dc), .Q(Qc)),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  FD_D(.C(clk), .D(Dd), .Q(Qd));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defparam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FD_A.INIT = 1'b0, FD_B.INIT = 1'b0;</a:t>
            </a:r>
            <a:r>
              <a:rPr lang="en-US" altLang="zh-CN" strike="noStrike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trike="noStrike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对应parameter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defparam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FD_C.INIT = 1'b0, FD_D.INIT = 1'b0;</a:t>
            </a:r>
          </a:p>
          <a:p>
            <a:pPr lvl="1" fontAlgn="auto">
              <a:lnSpc>
                <a:spcPct val="120000"/>
              </a:lnSpc>
              <a:buNone/>
            </a:pPr>
            <a:endParaRPr lang="en-US" altLang="zh-CN" strike="noStrike" noProof="1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INV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nQa_L(.I(Qa), .O(nQa)), nQb_L(.I(Qb), .O(nQb)),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   nQc_L(.I(Qc), .O(nQc)), nQd_L(.I(Qd), .O(nQd));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Da = nQa;</a:t>
            </a:r>
          </a:p>
          <a:p>
            <a:pPr lvl="1" fontAlgn="auto">
              <a:lnSpc>
                <a:spcPct val="120000"/>
              </a:lnSpc>
              <a:buNone/>
            </a:pPr>
            <a:endParaRPr lang="en-US" altLang="zh-CN" strike="noStrike" noProof="1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XNOR2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Db_L(.I0(Qa),              .I1(nQb), .O(Db)),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     Dc_L(.I0(Nor_nQa_nQb),     .I1(nQc), .O(Dc)),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     Dd_L(.I0(Nor_nQa_nQb_nQc), .I1(nQd), .O(Dd));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NOR4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 Rc_L(.I0(nQa), .I1(nQb), .I2(nQc), .I3(nQd), .O(Rc));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NOR2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 Nor_nQa_nQb_L    (.I0(nQa), .I1(nQb), .O(Nor_nQa_nQb));</a:t>
            </a: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NOR3</a:t>
            </a:r>
            <a:r>
              <a:rPr lang="en-US" altLang="zh-CN" strike="noStrike" noProof="1">
                <a:effectLst/>
                <a:latin typeface="Consolas" panose="020B0609020204030204" pitchFamily="49" charset="0"/>
              </a:rPr>
              <a:t>  Nor_nQa_nQb_nQc_L(.I0(nQa), .I1(nQb), .I2(nQc), .O(Nor_nQa_nQb_nQc));</a:t>
            </a:r>
          </a:p>
          <a:p>
            <a:pPr fontAlgn="auto">
              <a:lnSpc>
                <a:spcPct val="120000"/>
              </a:lnSpc>
              <a:buNone/>
            </a:pPr>
            <a:r>
              <a:rPr lang="en-US" altLang="zh-CN" strike="noStrike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zh-CN" altLang="en-US" strike="noStrike" noProof="1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" y="67310"/>
            <a:ext cx="9108440" cy="6802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45" y="2242820"/>
            <a:ext cx="3601085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提 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实验目的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实验设备与材料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实验任务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实验原理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实验内容与步骤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04775" y="47625"/>
          <a:ext cx="8926830" cy="6212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r:id="rId3" imgW="9401175" imgH="6486525" progId="Paint.Picture">
                  <p:embed/>
                </p:oleObj>
              </mc:Choice>
              <mc:Fallback>
                <p:oleObj r:id="rId3" imgW="9401175" imgH="6486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75" y="47625"/>
                        <a:ext cx="8926830" cy="6212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位二进制同步计数器仿真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9685"/>
            <a:ext cx="8229600" cy="483679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altLang="zh-CN" sz="2000" b="0" strike="noStrike" noProof="1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US" altLang="zh-CN" sz="2000" b="0" strike="noStrike" noProof="1">
                <a:latin typeface="Consolas" panose="020B0609020204030204" pitchFamily="49" charset="0"/>
              </a:rPr>
              <a:t> </a:t>
            </a:r>
            <a:r>
              <a:rPr lang="en-US" altLang="zh-CN" sz="2000" b="0" strike="noStrike" noProof="1">
                <a:solidFill>
                  <a:srgbClr val="0000FF"/>
                </a:solidFill>
                <a:latin typeface="Consolas" panose="020B0609020204030204" pitchFamily="49" charset="0"/>
              </a:rPr>
              <a:t>forever</a:t>
            </a:r>
            <a:r>
              <a:rPr lang="en-US" altLang="zh-CN" sz="2000" b="0" strike="noStrike" noProof="1">
                <a:latin typeface="Consolas" panose="020B0609020204030204" pitchFamily="49" charset="0"/>
              </a:rPr>
              <a:t> </a:t>
            </a:r>
            <a:r>
              <a:rPr lang="en-US" altLang="zh-CN" sz="2000" b="0" strike="noStrike" noProof="1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</a:p>
          <a:p>
            <a:pPr marL="0" indent="0" fontAlgn="auto">
              <a:buNone/>
            </a:pPr>
            <a:r>
              <a:rPr lang="en-US" altLang="zh-CN" sz="2000" b="0" strike="noStrike" noProof="1">
                <a:solidFill>
                  <a:srgbClr val="0000FF"/>
                </a:solidFill>
                <a:latin typeface="Consolas" panose="020B0609020204030204" pitchFamily="49" charset="0"/>
              </a:rPr>
              <a:t>	clk = 1’b0; #100;</a:t>
            </a:r>
          </a:p>
          <a:p>
            <a:pPr marL="0" indent="0" fontAlgn="auto">
              <a:buNone/>
            </a:pPr>
            <a:r>
              <a:rPr lang="en-US" altLang="zh-CN" sz="2000" b="0" strike="noStrike" noProof="1">
                <a:solidFill>
                  <a:srgbClr val="0000FF"/>
                </a:solidFill>
                <a:latin typeface="Consolas" panose="020B0609020204030204" pitchFamily="49" charset="0"/>
              </a:rPr>
              <a:t>	clk = 1’b1; #100;</a:t>
            </a:r>
          </a:p>
          <a:p>
            <a:pPr marL="0" indent="0" fontAlgn="auto">
              <a:buNone/>
            </a:pPr>
            <a:r>
              <a:rPr lang="en-US" altLang="zh-CN" sz="2000" b="0" strike="noStrike" noProof="1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strike="noStrike" noProof="1"/>
              <a:t>/*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always begin</a:t>
            </a:r>
            <a:endParaRPr lang="en-US" altLang="zh-CN" sz="20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#100 </a:t>
            </a:r>
            <a:r>
              <a:rPr lang="en-US" altLang="zh-CN" sz="20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clk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 = 0;</a:t>
            </a:r>
            <a:endParaRPr lang="en-US" altLang="zh-CN" sz="20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#100 </a:t>
            </a:r>
            <a:r>
              <a:rPr lang="en-US" altLang="zh-CN" sz="20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clk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 = 1;</a:t>
            </a:r>
            <a:endParaRPr lang="en-US" altLang="zh-CN" sz="20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end	</a:t>
            </a:r>
            <a:r>
              <a:rPr lang="en-US" altLang="zh-CN" sz="2000" strike="noStrike" noProof="1"/>
              <a:t>*/</a:t>
            </a: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4110038"/>
            <a:ext cx="8990013" cy="201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可逆二进制同步计数器（</a:t>
            </a:r>
            <a:r>
              <a:rPr lang="en-US" altLang="zh-CN" strike="noStrike" noProof="1"/>
              <a:t>1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3"/>
          </a:xfrm>
        </p:spPr>
        <p:txBody>
          <a:bodyPr>
            <a:normAutofit/>
          </a:bodyPr>
          <a:lstStyle/>
          <a:p>
            <a:pPr fontAlgn="auto"/>
            <a:r>
              <a:rPr lang="zh-CN" altLang="en-US" sz="2800" strike="noStrike" noProof="1"/>
              <a:t>可逆二进制同步计数器通过控制端</a:t>
            </a:r>
            <a:r>
              <a:rPr lang="en-US" altLang="zh-CN" sz="2800" strike="noStrike" noProof="1"/>
              <a:t>S</a:t>
            </a:r>
            <a:r>
              <a:rPr lang="zh-CN" altLang="en-US" sz="2800" strike="noStrike" noProof="1"/>
              <a:t>选择正向或者反向计数</a:t>
            </a:r>
          </a:p>
          <a:p>
            <a:pPr lvl="1" fontAlgn="auto"/>
            <a:r>
              <a:rPr lang="en-US" altLang="zh-CN" sz="2400" strike="noStrike" noProof="1"/>
              <a:t>S = 1</a:t>
            </a:r>
            <a:r>
              <a:rPr lang="zh-CN" altLang="en-US" sz="2400" strike="noStrike" noProof="1"/>
              <a:t>时，正向计数，各触发器逻辑表达式同前面</a:t>
            </a:r>
          </a:p>
          <a:p>
            <a:pPr lvl="1" fontAlgn="auto"/>
            <a:r>
              <a:rPr lang="en-US" altLang="zh-CN" sz="2400" strike="noStrike" noProof="1"/>
              <a:t>S = 0</a:t>
            </a:r>
            <a:r>
              <a:rPr lang="zh-CN" altLang="en-US" sz="2400" strike="noStrike" noProof="1"/>
              <a:t>时，反向计数，各触发器逻辑表达式如下式</a:t>
            </a:r>
          </a:p>
          <a:p>
            <a:pPr fontAlgn="auto"/>
            <a:endParaRPr lang="zh-CN" altLang="en-US" sz="2800" strike="noStrike" noProof="1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88925" y="3284538"/>
          <a:ext cx="8675688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r:id="rId3" imgW="5499100" imgH="2159000" progId="Equation.DSMT4">
                  <p:embed/>
                </p:oleObj>
              </mc:Choice>
              <mc:Fallback>
                <p:oleObj r:id="rId3" imgW="5499100" imgH="21590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925" y="3284538"/>
                        <a:ext cx="8675688" cy="340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797800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可逆二进制同步计数器（</a:t>
            </a:r>
            <a:r>
              <a:rPr lang="en-US" altLang="zh-CN" strike="noStrike" noProof="1"/>
              <a:t>2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z="2800" strike="noStrike" noProof="1"/>
              <a:t>可逆二进制</a:t>
            </a:r>
            <a:r>
              <a:rPr lang="en-US" altLang="zh-CN" sz="2800" strike="noStrike" noProof="1"/>
              <a:t>4</a:t>
            </a:r>
            <a:r>
              <a:rPr lang="zh-CN" altLang="en-US" sz="2800" strike="noStrike" noProof="1"/>
              <a:t>位同步计数器的行为描</a:t>
            </a:r>
          </a:p>
        </p:txBody>
      </p:sp>
      <p:sp>
        <p:nvSpPr>
          <p:cNvPr id="22531" name="verilog代码"/>
          <p:cNvSpPr/>
          <p:nvPr/>
        </p:nvSpPr>
        <p:spPr>
          <a:xfrm>
            <a:off x="744538" y="2349500"/>
            <a:ext cx="7715250" cy="4333875"/>
          </a:xfrm>
          <a:prstGeom prst="rect">
            <a:avLst/>
          </a:prstGeom>
          <a:noFill/>
          <a:ln w="9525">
            <a:noFill/>
          </a:ln>
        </p:spPr>
        <p:txBody>
          <a:bodyPr wrap="square" lIns="72000" tIns="36000" rIns="72000" bIns="3600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module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counter_4bit_rev(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s,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s;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[3:0]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Initial begin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= 0;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assign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= (~s &amp; (~|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)) | (s &amp; (&amp;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));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always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@ (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posedge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(s)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+ 1;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//always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中被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赋值的变量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cnt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一定为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reg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量型。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- 1;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endmodule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-7620" y="86360"/>
          <a:ext cx="9128760" cy="673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r:id="rId3" imgW="9439275" imgH="7058025" progId="Paint.Picture">
                  <p:embed/>
                </p:oleObj>
              </mc:Choice>
              <mc:Fallback>
                <p:oleObj r:id="rId3" imgW="9439275" imgH="7058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620" y="86360"/>
                        <a:ext cx="9128760" cy="6734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分频器设计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0963"/>
            <a:ext cx="8229600" cy="4525963"/>
          </a:xfrm>
        </p:spPr>
        <p:txBody>
          <a:bodyPr>
            <a:normAutofit/>
          </a:bodyPr>
          <a:lstStyle/>
          <a:p>
            <a:pPr lvl="0" fontAlgn="auto"/>
            <a:r>
              <a:rPr lang="en-US" altLang="zh-CN" sz="2800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100MHz</a:t>
            </a:r>
            <a:r>
              <a:rPr lang="zh-CN" altLang="en-US" sz="2800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信号通过</a:t>
            </a:r>
            <a:r>
              <a:rPr lang="en-US" altLang="zh-CN" sz="2800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50,000,000</a:t>
            </a:r>
            <a:r>
              <a:rPr lang="zh-CN" altLang="en-US" sz="2800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次分频后，得到</a:t>
            </a:r>
            <a:r>
              <a:rPr lang="en-US" altLang="zh-CN" sz="2800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1Hz</a:t>
            </a:r>
            <a:r>
              <a:rPr lang="zh-CN" altLang="en-US" sz="2800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的秒脉冲方波，作为计数器的脉冲输入</a:t>
            </a:r>
          </a:p>
          <a:p>
            <a:pPr fontAlgn="auto"/>
            <a:endParaRPr lang="zh-CN" altLang="en-US" sz="2800" strike="noStrike" noProof="1"/>
          </a:p>
        </p:txBody>
      </p:sp>
      <p:sp>
        <p:nvSpPr>
          <p:cNvPr id="23555" name="矩形 3"/>
          <p:cNvSpPr/>
          <p:nvPr/>
        </p:nvSpPr>
        <p:spPr>
          <a:xfrm>
            <a:off x="885825" y="2351088"/>
            <a:ext cx="7758113" cy="4408805"/>
          </a:xfrm>
          <a:prstGeom prst="rect">
            <a:avLst/>
          </a:prstGeom>
          <a:noFill/>
          <a:ln w="3175">
            <a:noFill/>
          </a:ln>
        </p:spPr>
        <p:txBody>
          <a:bodyPr wrap="square" anchor="t">
            <a:spAutoFit/>
          </a:bodyPr>
          <a:lstStyle/>
          <a:p>
            <a:pPr defTabSz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module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counter_1s(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clk_1s);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clk_1s;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[31:0]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zh-CN" altLang="en-US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always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@ (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posedge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 50_000_000)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+ 1;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0;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clk_1s &lt;= ~clk_1s;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endmodule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实验内容与步骤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strike="noStrike" noProof="1"/>
              <a:t>任务</a:t>
            </a:r>
            <a:r>
              <a:rPr lang="en-US" altLang="zh-CN" sz="2800" strike="noStrike" noProof="1"/>
              <a:t>1</a:t>
            </a:r>
            <a:r>
              <a:rPr lang="zh-CN" altLang="en-US" sz="2800" strike="noStrike" noProof="1"/>
              <a:t>：原理图方式设计</a:t>
            </a:r>
            <a:r>
              <a:rPr lang="en-US" altLang="zh-CN" sz="2800" strike="noStrike" noProof="1"/>
              <a:t>4</a:t>
            </a:r>
            <a:r>
              <a:rPr lang="zh-CN" altLang="zh-CN" sz="2800" strike="noStrike" noProof="1"/>
              <a:t>位同步二进制计数器</a:t>
            </a:r>
            <a:endParaRPr lang="zh-CN" altLang="en-US" sz="2800" strike="noStrike" noProof="1"/>
          </a:p>
          <a:p>
            <a:pPr fontAlgn="auto">
              <a:lnSpc>
                <a:spcPct val="150000"/>
              </a:lnSpc>
            </a:pPr>
            <a:endParaRPr lang="zh-CN" altLang="en-US" sz="2800" strike="noStrike" noProof="1"/>
          </a:p>
          <a:p>
            <a:pPr fontAlgn="auto">
              <a:lnSpc>
                <a:spcPct val="150000"/>
              </a:lnSpc>
            </a:pPr>
            <a:r>
              <a:rPr lang="zh-CN" altLang="en-US" sz="2800" strike="noStrike" noProof="1"/>
              <a:t>任务</a:t>
            </a:r>
            <a:r>
              <a:rPr lang="en-US" altLang="zh-CN" sz="2800" strike="noStrike" noProof="1"/>
              <a:t>2</a:t>
            </a:r>
            <a:r>
              <a:rPr lang="zh-CN" altLang="en-US" sz="2800" strike="noStrike" noProof="1"/>
              <a:t>：以</a:t>
            </a:r>
            <a:r>
              <a:rPr lang="en-US" altLang="zh-CN" sz="2800" strike="noStrike" noProof="1"/>
              <a:t>Verilog</a:t>
            </a:r>
            <a:r>
              <a:rPr lang="zh-CN" altLang="en-US" sz="2800" strike="noStrike" noProof="1"/>
              <a:t>行为描述方式设计</a:t>
            </a:r>
            <a:r>
              <a:rPr lang="en-US" altLang="zh-CN" sz="2800" strike="noStrike" noProof="1"/>
              <a:t>16</a:t>
            </a:r>
            <a:r>
              <a:rPr lang="zh-CN" altLang="en-US" sz="2800" strike="noStrike" noProof="1"/>
              <a:t>位可逆二进制同步计数器</a:t>
            </a:r>
          </a:p>
          <a:p>
            <a:pPr fontAlgn="auto">
              <a:lnSpc>
                <a:spcPct val="150000"/>
              </a:lnSpc>
            </a:pPr>
            <a:endParaRPr lang="zh-CN" altLang="en-US" sz="2800" strike="noStrike" noProof="1"/>
          </a:p>
          <a:p>
            <a:pPr fontAlgn="auto"/>
            <a:endParaRPr lang="zh-CN" altLang="en-US" sz="2800" strike="noStrike" noProof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510463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设计</a:t>
            </a:r>
            <a:r>
              <a:rPr lang="en-US" altLang="zh-CN" strike="noStrike" noProof="1"/>
              <a:t>4</a:t>
            </a:r>
            <a:r>
              <a:rPr lang="zh-CN" altLang="zh-CN" strike="noStrike" noProof="1"/>
              <a:t>位同步二进制计数器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1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新建工程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工程名称用</a:t>
            </a:r>
            <a:r>
              <a:rPr lang="en-US" altLang="zh-CN" strike="noStrike" noProof="1"/>
              <a:t>MyCounter</a:t>
            </a:r>
            <a:r>
              <a:rPr lang="zh-CN" altLang="en-US" strike="noStrike" noProof="1"/>
              <a:t>。</a:t>
            </a:r>
            <a:endParaRPr lang="en-US" altLang="zh-CN" strike="noStrike" noProof="1"/>
          </a:p>
          <a:p>
            <a:pPr lvl="1" fontAlgn="auto"/>
            <a:r>
              <a:rPr lang="en-US" altLang="zh-CN" strike="noStrike" noProof="1"/>
              <a:t>Top Level Source Type</a:t>
            </a:r>
            <a:r>
              <a:rPr lang="zh-CN" altLang="en-US" strike="noStrike" noProof="1"/>
              <a:t>用</a:t>
            </a:r>
            <a:r>
              <a:rPr lang="en-US" altLang="zh-CN" strike="noStrike" noProof="1"/>
              <a:t>HDL</a:t>
            </a:r>
          </a:p>
          <a:p>
            <a:pPr fontAlgn="auto"/>
            <a:r>
              <a:rPr lang="zh-CN" altLang="en-US" strike="noStrike" noProof="1"/>
              <a:t>新建源文件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类型是</a:t>
            </a:r>
            <a:r>
              <a:rPr lang="en-US" altLang="zh-CN" strike="noStrike" noProof="1"/>
              <a:t>Schematic</a:t>
            </a:r>
          </a:p>
          <a:p>
            <a:pPr lvl="1" fontAlgn="auto"/>
            <a:r>
              <a:rPr lang="zh-CN" altLang="en-US" strike="noStrike" noProof="1"/>
              <a:t>文件名称用</a:t>
            </a:r>
            <a:r>
              <a:rPr lang="en-US" altLang="zh-CN" strike="noStrike" noProof="1"/>
              <a:t>Counter4b</a:t>
            </a:r>
            <a:r>
              <a:rPr lang="zh-CN" altLang="en-US" strike="noStrike" noProof="1"/>
              <a:t>。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原理图方式进行设计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进行波形仿真</a:t>
            </a:r>
            <a:endParaRPr lang="en-US" altLang="zh-CN" strike="noStrike" noProof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仿真波形图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347913"/>
            <a:ext cx="8683625" cy="2352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设计</a:t>
            </a:r>
            <a:r>
              <a:rPr lang="en-US" altLang="zh-CN" strike="noStrike" noProof="1"/>
              <a:t>4</a:t>
            </a:r>
            <a:r>
              <a:rPr lang="zh-CN" altLang="zh-CN" strike="noStrike" noProof="1"/>
              <a:t>位同步二进制计数器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2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新建源文件，用作时钟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类型是</a:t>
            </a:r>
            <a:r>
              <a:rPr lang="en-US" altLang="zh-CN" strike="noStrike" noProof="1"/>
              <a:t>Verilog</a:t>
            </a:r>
          </a:p>
          <a:p>
            <a:pPr lvl="1" fontAlgn="auto"/>
            <a:r>
              <a:rPr lang="zh-CN" altLang="en-US" strike="noStrike" noProof="1"/>
              <a:t>文件名称用</a:t>
            </a:r>
            <a:r>
              <a:rPr lang="en-US" altLang="zh-CN" strike="noStrike" noProof="1"/>
              <a:t>clk_1s</a:t>
            </a:r>
          </a:p>
          <a:p>
            <a:pPr fontAlgn="auto"/>
            <a:r>
              <a:rPr lang="en-US" altLang="zh-CN" strike="noStrike" noProof="1"/>
              <a:t>Verilog</a:t>
            </a:r>
            <a:r>
              <a:rPr lang="zh-CN" altLang="en-US" strike="noStrike" noProof="1"/>
              <a:t>行为描述</a:t>
            </a:r>
            <a:endParaRPr lang="en-US" altLang="zh-CN" strike="noStrike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412875"/>
            <a:ext cx="8820150" cy="5184775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/>
              <a:t>掌握典型同步时序电路的工作原理和设计方法</a:t>
            </a:r>
          </a:p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/>
              <a:t>掌握时序电路的激励函数、状态图、状态方程的运用</a:t>
            </a:r>
          </a:p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/>
              <a:t>掌握用</a:t>
            </a:r>
            <a:r>
              <a:rPr lang="en-US" altLang="zh-CN" sz="2800" strike="noStrike" noProof="1"/>
              <a:t>Verilog</a:t>
            </a:r>
            <a:r>
              <a:rPr lang="zh-CN" altLang="en-US" sz="2800" strike="noStrike" noProof="1"/>
              <a:t>进行有限状态机的设计、调试、仿真</a:t>
            </a:r>
          </a:p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/>
              <a:t>掌握用</a:t>
            </a:r>
            <a:r>
              <a:rPr lang="en-US" altLang="zh-CN" sz="2800" strike="noStrike" noProof="1"/>
              <a:t>FPGA</a:t>
            </a:r>
            <a:r>
              <a:rPr lang="zh-CN" altLang="en-US" sz="2800" strike="noStrike" noProof="1"/>
              <a:t>实现时序电路功能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设计</a:t>
            </a:r>
            <a:r>
              <a:rPr lang="en-US" altLang="zh-CN" strike="noStrike" noProof="1"/>
              <a:t>4</a:t>
            </a:r>
            <a:r>
              <a:rPr lang="zh-CN" altLang="zh-CN" strike="noStrike" noProof="1"/>
              <a:t>位同步二进制计数器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3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775" y="1600200"/>
            <a:ext cx="8807450" cy="4525963"/>
          </a:xfrm>
        </p:spPr>
        <p:txBody>
          <a:bodyPr>
            <a:normAutofit fontScale="92500" lnSpcReduction="20000"/>
          </a:bodyPr>
          <a:lstStyle/>
          <a:p>
            <a:pPr fontAlgn="auto"/>
            <a:r>
              <a:rPr lang="zh-CN" altLang="en-US" strike="noStrike" noProof="1"/>
              <a:t>新建源文件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类型是</a:t>
            </a:r>
            <a:r>
              <a:rPr lang="en-US" altLang="zh-CN" strike="noStrike" noProof="1"/>
              <a:t>Verilog</a:t>
            </a:r>
          </a:p>
          <a:p>
            <a:pPr lvl="1" fontAlgn="auto"/>
            <a:r>
              <a:rPr lang="zh-CN" altLang="en-US" strike="noStrike" noProof="1"/>
              <a:t>文件名称用</a:t>
            </a:r>
            <a:r>
              <a:rPr lang="en-US" altLang="zh-CN" strike="noStrike" noProof="1"/>
              <a:t>Top</a:t>
            </a:r>
            <a:r>
              <a:rPr lang="zh-CN" altLang="en-US" strike="noStrike" noProof="1"/>
              <a:t>。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右键设为“</a:t>
            </a:r>
            <a:r>
              <a:rPr lang="en-US" altLang="zh-CN" strike="noStrike" noProof="1"/>
              <a:t>Set as Top Module</a:t>
            </a:r>
            <a:r>
              <a:rPr lang="zh-CN" altLang="en-US" strike="noStrike" noProof="1"/>
              <a:t>”</a:t>
            </a:r>
            <a:endParaRPr lang="en-US" altLang="zh-CN" strike="noStrike" noProof="1"/>
          </a:p>
          <a:p>
            <a:pPr fontAlgn="auto"/>
            <a:endParaRPr lang="en-US" altLang="zh-CN" strike="noStrike" noProof="1"/>
          </a:p>
          <a:p>
            <a:pPr fontAlgn="auto"/>
            <a:r>
              <a:rPr lang="zh-CN" altLang="en-US" strike="noStrike" noProof="1"/>
              <a:t>输入为</a:t>
            </a:r>
            <a:r>
              <a:rPr lang="en-US" altLang="zh-CN" strike="noStrike" noProof="1"/>
              <a:t>clk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100MHZ</a:t>
            </a:r>
            <a:r>
              <a:rPr lang="zh-CN" altLang="en-US" strike="noStrike" noProof="1"/>
              <a:t>）时钟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每秒自增</a:t>
            </a:r>
            <a:r>
              <a:rPr lang="en-US" altLang="zh-CN" strike="noStrike" noProof="1"/>
              <a:t>1//</a:t>
            </a:r>
            <a:r>
              <a:rPr lang="zh-CN" altLang="en-US" strike="noStrike" noProof="1">
                <a:solidFill>
                  <a:srgbClr val="FF0000"/>
                </a:solidFill>
              </a:rPr>
              <a:t>根据</a:t>
            </a:r>
            <a:r>
              <a:rPr lang="en-US" altLang="zh-CN" strike="noStrike" noProof="1">
                <a:solidFill>
                  <a:srgbClr val="FF0000"/>
                </a:solidFill>
              </a:rPr>
              <a:t>“</a:t>
            </a:r>
            <a:r>
              <a:rPr lang="zh-CN" altLang="en-US" strike="noStrike" noProof="1">
                <a:solidFill>
                  <a:srgbClr val="FF0000"/>
                </a:solidFill>
                <a:sym typeface="+mn-ea"/>
              </a:rPr>
              <a:t>分频器设计</a:t>
            </a:r>
            <a:r>
              <a:rPr lang="en-US" altLang="zh-CN" strike="noStrike" noProof="1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en-US" strike="noStrike" noProof="1">
                <a:solidFill>
                  <a:srgbClr val="FF0000"/>
                </a:solidFill>
                <a:sym typeface="+mn-ea"/>
              </a:rPr>
              <a:t>程序得到</a:t>
            </a:r>
            <a:r>
              <a:rPr lang="en-US" altLang="zh-CN" strike="noStrike" noProof="1">
                <a:solidFill>
                  <a:srgbClr val="FF0000"/>
                </a:solidFill>
                <a:sym typeface="+mn-ea"/>
              </a:rPr>
              <a:t>1s</a:t>
            </a:r>
            <a:r>
              <a:rPr lang="zh-CN" altLang="en-US" strike="noStrike" noProof="1">
                <a:solidFill>
                  <a:srgbClr val="FF0000"/>
                </a:solidFill>
                <a:sym typeface="+mn-ea"/>
              </a:rPr>
              <a:t>时钟</a:t>
            </a:r>
          </a:p>
          <a:p>
            <a:pPr fontAlgn="auto"/>
            <a:r>
              <a:rPr lang="zh-CN" altLang="en-US" strike="noStrike" noProof="1"/>
              <a:t>显示在</a:t>
            </a:r>
            <a:r>
              <a:rPr lang="en-US" altLang="zh-CN" strike="noStrike" noProof="1"/>
              <a:t>1</a:t>
            </a:r>
            <a:r>
              <a:rPr lang="zh-CN" altLang="en-US" strike="noStrike" noProof="1"/>
              <a:t>位数码管上</a:t>
            </a:r>
            <a:r>
              <a:rPr lang="en-US" altLang="zh-CN" strike="noStrike" noProof="1">
                <a:solidFill>
                  <a:srgbClr val="FF0000"/>
                </a:solidFill>
              </a:rPr>
              <a:t>//AN0,AN1,AN2,AN3</a:t>
            </a:r>
            <a:r>
              <a:rPr lang="zh-CN" altLang="en-US" strike="noStrike" noProof="1">
                <a:solidFill>
                  <a:srgbClr val="FF0000"/>
                </a:solidFill>
              </a:rPr>
              <a:t>中选一个</a:t>
            </a:r>
          </a:p>
          <a:p>
            <a:pPr marL="0" indent="0" fontAlgn="auto">
              <a:buNone/>
            </a:pPr>
            <a:r>
              <a:rPr lang="en-US" altLang="zh-CN" strike="noStrike" noProof="1">
                <a:solidFill>
                  <a:schemeClr val="accent4">
                    <a:lumMod val="75000"/>
                  </a:schemeClr>
                </a:solidFill>
              </a:rPr>
              <a:t>//</a:t>
            </a:r>
            <a:r>
              <a:rPr lang="zh-CN" altLang="en-US" strike="noStrike" noProof="1">
                <a:solidFill>
                  <a:schemeClr val="accent4">
                    <a:lumMod val="75000"/>
                  </a:schemeClr>
                </a:solidFill>
              </a:rPr>
              <a:t>其他</a:t>
            </a:r>
            <a:r>
              <a:rPr lang="zh-CN" altLang="en-US" strike="noStrike" noProof="1">
                <a:solidFill>
                  <a:schemeClr val="accent4">
                    <a:lumMod val="75000"/>
                  </a:schemeClr>
                </a:solidFill>
                <a:sym typeface="+mn-ea"/>
              </a:rPr>
              <a:t>数码管</a:t>
            </a:r>
            <a:r>
              <a:rPr lang="zh-CN" altLang="en-US" strike="noStrike" noProof="1">
                <a:solidFill>
                  <a:schemeClr val="accent4">
                    <a:lumMod val="75000"/>
                  </a:schemeClr>
                </a:solidFill>
              </a:rPr>
              <a:t>位可以显示</a:t>
            </a:r>
            <a:r>
              <a:rPr lang="en-US" altLang="zh-CN" strike="noStrike" noProof="1">
                <a:solidFill>
                  <a:schemeClr val="accent4">
                    <a:lumMod val="75000"/>
                  </a:schemeClr>
                </a:solidFill>
              </a:rPr>
              <a:t>0</a:t>
            </a:r>
            <a:r>
              <a:rPr lang="zh-CN" altLang="en-US" strike="noStrike" noProof="1">
                <a:solidFill>
                  <a:schemeClr val="accent4">
                    <a:lumMod val="75000"/>
                  </a:schemeClr>
                </a:solidFill>
              </a:rPr>
              <a:t>或者不显示，最好不显示</a:t>
            </a:r>
          </a:p>
          <a:p>
            <a:pPr fontAlgn="auto"/>
            <a:r>
              <a:rPr lang="en-US" altLang="zh-CN" strike="noStrike" noProof="1"/>
              <a:t>Rc</a:t>
            </a:r>
            <a:r>
              <a:rPr lang="zh-CN" altLang="en-US" strike="noStrike" noProof="1"/>
              <a:t>显示在</a:t>
            </a:r>
            <a:r>
              <a:rPr lang="en-US" altLang="zh-CN" strike="noStrike" noProof="1"/>
              <a:t>LED</a:t>
            </a:r>
            <a:r>
              <a:rPr lang="zh-CN" altLang="en-US" strike="noStrike" noProof="1"/>
              <a:t>灯上</a:t>
            </a:r>
            <a:endParaRPr lang="en-US" altLang="zh-CN" strike="noStrike" noProof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510463" cy="954088"/>
          </a:xfrm>
        </p:spPr>
        <p:txBody>
          <a:bodyPr>
            <a:normAutofit fontScale="90000"/>
          </a:bodyPr>
          <a:lstStyle/>
          <a:p>
            <a:pPr fontAlgn="auto"/>
            <a:r>
              <a:rPr lang="zh-CN" altLang="en-US" strike="noStrike" noProof="1"/>
              <a:t>设计</a:t>
            </a:r>
            <a:r>
              <a:rPr lang="en-US" altLang="zh-CN" strike="noStrike" noProof="1"/>
              <a:t>16</a:t>
            </a:r>
            <a:r>
              <a:rPr lang="zh-CN" altLang="zh-CN" strike="noStrike" noProof="1"/>
              <a:t>位</a:t>
            </a:r>
            <a:r>
              <a:rPr lang="zh-CN" altLang="en-US" strike="noStrike" noProof="1"/>
              <a:t>可逆</a:t>
            </a:r>
            <a:r>
              <a:rPr lang="zh-CN" altLang="zh-CN" strike="noStrike" noProof="1"/>
              <a:t>同步二进制计数器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1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新建工程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工程名称用</a:t>
            </a:r>
            <a:r>
              <a:rPr lang="en-US" altLang="zh-CN" strike="noStrike" noProof="1"/>
              <a:t>myRevCounter</a:t>
            </a:r>
            <a:r>
              <a:rPr lang="zh-CN" altLang="en-US" strike="noStrike" noProof="1"/>
              <a:t>。</a:t>
            </a:r>
            <a:endParaRPr lang="en-US" altLang="zh-CN" strike="noStrike" noProof="1"/>
          </a:p>
          <a:p>
            <a:pPr lvl="1" fontAlgn="auto"/>
            <a:r>
              <a:rPr lang="en-US" altLang="zh-CN" strike="noStrike" noProof="1"/>
              <a:t>Top Level Source Type</a:t>
            </a:r>
            <a:r>
              <a:rPr lang="zh-CN" altLang="en-US" strike="noStrike" noProof="1"/>
              <a:t>用</a:t>
            </a:r>
            <a:r>
              <a:rPr lang="en-US" altLang="zh-CN" strike="noStrike" noProof="1"/>
              <a:t>HDL</a:t>
            </a:r>
          </a:p>
          <a:p>
            <a:pPr fontAlgn="auto"/>
            <a:r>
              <a:rPr lang="zh-CN" altLang="en-US" strike="noStrike" noProof="1"/>
              <a:t>新建源文件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类型是</a:t>
            </a:r>
            <a:r>
              <a:rPr lang="en-US" altLang="zh-CN" strike="noStrike" noProof="1"/>
              <a:t>Verilog</a:t>
            </a:r>
          </a:p>
          <a:p>
            <a:pPr lvl="1" fontAlgn="auto"/>
            <a:r>
              <a:rPr lang="zh-CN" altLang="en-US" strike="noStrike" noProof="1"/>
              <a:t>文件名称用</a:t>
            </a:r>
            <a:r>
              <a:rPr lang="en-US" altLang="zh-CN" strike="noStrike" noProof="1"/>
              <a:t>RevCounter</a:t>
            </a:r>
            <a:r>
              <a:rPr lang="zh-CN" altLang="en-US" strike="noStrike" noProof="1"/>
              <a:t>。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结构化描述方式进行设计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波形仿真（包含正向计数和反向计数）</a:t>
            </a:r>
            <a:endParaRPr lang="en-US" altLang="zh-CN" strike="noStrike" noProof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仿真波形图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552575"/>
            <a:ext cx="8374063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3860800"/>
            <a:ext cx="8459788" cy="187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 fontScale="90000"/>
          </a:bodyPr>
          <a:lstStyle/>
          <a:p>
            <a:pPr fontAlgn="auto"/>
            <a:r>
              <a:rPr lang="zh-CN" altLang="en-US" strike="noStrike" noProof="1"/>
              <a:t>设计</a:t>
            </a:r>
            <a:r>
              <a:rPr lang="en-US" altLang="zh-CN" strike="noStrike" noProof="1"/>
              <a:t>16</a:t>
            </a:r>
            <a:r>
              <a:rPr lang="zh-CN" altLang="zh-CN" strike="noStrike" noProof="1"/>
              <a:t>位</a:t>
            </a:r>
            <a:r>
              <a:rPr lang="zh-CN" altLang="en-US" strike="noStrike" noProof="1"/>
              <a:t>可逆</a:t>
            </a:r>
            <a:r>
              <a:rPr lang="zh-CN" altLang="zh-CN" strike="noStrike" noProof="1"/>
              <a:t>同步二进制计数器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2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新建源文件，设计</a:t>
            </a:r>
            <a:r>
              <a:rPr lang="en-US" altLang="zh-CN" strike="noStrike" noProof="1"/>
              <a:t>100ms</a:t>
            </a:r>
            <a:r>
              <a:rPr lang="zh-CN" altLang="en-US" strike="noStrike" noProof="1"/>
              <a:t>时钟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类型是</a:t>
            </a:r>
            <a:r>
              <a:rPr lang="en-US" altLang="zh-CN" strike="noStrike" noProof="1"/>
              <a:t>Verilog</a:t>
            </a:r>
          </a:p>
          <a:p>
            <a:pPr lvl="1" fontAlgn="auto"/>
            <a:r>
              <a:rPr lang="zh-CN" altLang="en-US" strike="noStrike" noProof="1"/>
              <a:t>文件名称用</a:t>
            </a:r>
            <a:r>
              <a:rPr lang="en-US" altLang="zh-CN" strike="noStrike" noProof="1"/>
              <a:t>clk_100ms</a:t>
            </a:r>
          </a:p>
          <a:p>
            <a:pPr fontAlgn="auto"/>
            <a:r>
              <a:rPr lang="en-US" altLang="zh-CN" strike="noStrike" noProof="1"/>
              <a:t>Verilog</a:t>
            </a:r>
            <a:r>
              <a:rPr lang="zh-CN" altLang="en-US" strike="noStrike" noProof="1"/>
              <a:t>行为描述</a:t>
            </a:r>
            <a:endParaRPr lang="en-US" altLang="zh-CN" strike="noStrike" noProof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 fontScale="90000"/>
          </a:bodyPr>
          <a:lstStyle/>
          <a:p>
            <a:pPr fontAlgn="auto"/>
            <a:r>
              <a:rPr lang="zh-CN" altLang="en-US" strike="noStrike" noProof="1"/>
              <a:t>设计</a:t>
            </a:r>
            <a:r>
              <a:rPr lang="en-US" altLang="zh-CN" strike="noStrike" noProof="1"/>
              <a:t>16</a:t>
            </a:r>
            <a:r>
              <a:rPr lang="zh-CN" altLang="zh-CN" strike="noStrike" noProof="1"/>
              <a:t>位</a:t>
            </a:r>
            <a:r>
              <a:rPr lang="zh-CN" altLang="en-US" strike="noStrike" noProof="1"/>
              <a:t>可逆</a:t>
            </a:r>
            <a:r>
              <a:rPr lang="zh-CN" altLang="zh-CN" strike="noStrike" noProof="1"/>
              <a:t>同步二进制计数器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3</a:t>
            </a:r>
            <a:r>
              <a:rPr lang="zh-CN" altLang="en-US" strike="noStrike" noProof="1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zh-CN" altLang="en-US" strike="noStrike" noProof="1"/>
              <a:t>新建源文件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类型是</a:t>
            </a:r>
            <a:r>
              <a:rPr lang="en-US" altLang="zh-CN" strike="noStrike" noProof="1"/>
              <a:t>Verilog</a:t>
            </a:r>
            <a:r>
              <a:rPr lang="zh-CN" altLang="en-US" strike="noStrike" noProof="1"/>
              <a:t>，文件名称用</a:t>
            </a:r>
            <a:r>
              <a:rPr lang="en-US" altLang="zh-CN" strike="noStrike" noProof="1"/>
              <a:t>Top</a:t>
            </a:r>
            <a:r>
              <a:rPr lang="zh-CN" altLang="en-US" strike="noStrike" noProof="1"/>
              <a:t>。</a:t>
            </a:r>
            <a:endParaRPr lang="en-US" altLang="zh-CN" strike="noStrike" noProof="1"/>
          </a:p>
          <a:p>
            <a:pPr lvl="1" fontAlgn="auto"/>
            <a:r>
              <a:rPr lang="zh-CN" altLang="en-US" strike="noStrike" noProof="1"/>
              <a:t>右键设为“</a:t>
            </a:r>
            <a:r>
              <a:rPr lang="en-US" altLang="zh-CN" strike="noStrike" noProof="1"/>
              <a:t>Set as Top Module</a:t>
            </a:r>
            <a:r>
              <a:rPr lang="zh-CN" altLang="en-US" strike="noStrike" noProof="1"/>
              <a:t>”</a:t>
            </a:r>
            <a:endParaRPr lang="en-US" altLang="zh-CN" strike="noStrike" noProof="1"/>
          </a:p>
          <a:p>
            <a:pPr fontAlgn="auto"/>
            <a:endParaRPr lang="en-US" altLang="zh-CN" strike="noStrike" noProof="1"/>
          </a:p>
          <a:p>
            <a:pPr fontAlgn="auto"/>
            <a:r>
              <a:rPr lang="zh-CN" altLang="en-US" strike="noStrike" noProof="1"/>
              <a:t>输入为</a:t>
            </a:r>
            <a:r>
              <a:rPr lang="en-US" altLang="zh-CN" strike="noStrike" noProof="1"/>
              <a:t>clk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100MHZ</a:t>
            </a:r>
            <a:r>
              <a:rPr lang="zh-CN" altLang="en-US" strike="noStrike" noProof="1"/>
              <a:t>）时钟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用</a:t>
            </a:r>
            <a:r>
              <a:rPr lang="en-US" altLang="zh-CN" strike="noStrike" noProof="1"/>
              <a:t>sw[0]</a:t>
            </a:r>
            <a:r>
              <a:rPr lang="zh-CN" altLang="en-US" strike="noStrike" noProof="1"/>
              <a:t>控制自增</a:t>
            </a:r>
            <a:r>
              <a:rPr lang="en-US" altLang="zh-CN" strike="noStrike" noProof="1"/>
              <a:t>/</a:t>
            </a:r>
            <a:r>
              <a:rPr lang="zh-CN" altLang="en-US" strike="noStrike" noProof="1"/>
              <a:t>自减</a:t>
            </a:r>
            <a:r>
              <a:rPr lang="en-US" altLang="zh-CN" strike="noStrike" noProof="1"/>
              <a:t>1</a:t>
            </a:r>
            <a:r>
              <a:rPr lang="zh-CN" altLang="en-US" strike="noStrike" noProof="1"/>
              <a:t>（每</a:t>
            </a:r>
            <a:r>
              <a:rPr lang="en-US" altLang="zh-CN" strike="noStrike" noProof="1"/>
              <a:t>0.1</a:t>
            </a:r>
            <a:r>
              <a:rPr lang="zh-CN" altLang="en-US" strike="noStrike" noProof="1"/>
              <a:t>秒）</a:t>
            </a:r>
            <a:endParaRPr lang="en-US" altLang="zh-CN" strike="noStrike" noProof="1"/>
          </a:p>
          <a:p>
            <a:pPr fontAlgn="auto"/>
            <a:r>
              <a:rPr lang="zh-CN" altLang="en-US" strike="noStrike" noProof="1"/>
              <a:t>显示在</a:t>
            </a:r>
            <a:r>
              <a:rPr lang="en-US" altLang="zh-CN" strike="noStrike" noProof="1"/>
              <a:t>4</a:t>
            </a:r>
            <a:r>
              <a:rPr lang="zh-CN" altLang="en-US" strike="noStrike" noProof="1"/>
              <a:t>位数码管上</a:t>
            </a:r>
            <a:endParaRPr lang="en-US" altLang="zh-CN" strike="noStrike" noProof="1"/>
          </a:p>
          <a:p>
            <a:pPr fontAlgn="auto"/>
            <a:r>
              <a:rPr lang="en-US" altLang="zh-CN" strike="noStrike" noProof="1"/>
              <a:t>Rc</a:t>
            </a:r>
            <a:r>
              <a:rPr lang="zh-CN" altLang="en-US" strike="noStrike" noProof="1"/>
              <a:t>状态用</a:t>
            </a:r>
            <a:r>
              <a:rPr lang="en-US" altLang="zh-CN" strike="noStrike" noProof="1"/>
              <a:t>LED</a:t>
            </a:r>
            <a:r>
              <a:rPr lang="zh-CN" altLang="en-US" strike="noStrike" noProof="1"/>
              <a:t>灯来显示</a:t>
            </a:r>
            <a:endParaRPr lang="en-US" altLang="zh-CN" strike="noStrike" noProof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TOP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225" y="1352550"/>
            <a:ext cx="8229600" cy="5118100"/>
          </a:xfrm>
        </p:spPr>
        <p:txBody>
          <a:bodyPr>
            <a:normAutofit fontScale="47500" lnSpcReduction="10000"/>
          </a:bodyPr>
          <a:lstStyle/>
          <a:p>
            <a:pPr fontAlgn="auto"/>
            <a:r>
              <a:rPr lang="zh-CN" altLang="en-US" strike="noStrike" noProof="1"/>
              <a:t>module top(input wire clk,</a:t>
            </a:r>
          </a:p>
          <a:p>
            <a:pPr fontAlgn="auto"/>
            <a:r>
              <a:rPr lang="zh-CN" altLang="en-US" strike="noStrike" noProof="1"/>
              <a:t>		。。。 SW,</a:t>
            </a:r>
          </a:p>
          <a:p>
            <a:pPr fontAlgn="auto"/>
            <a:r>
              <a:rPr lang="zh-CN" altLang="en-US" strike="noStrike" noProof="1"/>
              <a:t>		。。。 [3:0]AN,</a:t>
            </a:r>
          </a:p>
          <a:p>
            <a:pPr fontAlgn="auto"/>
            <a:r>
              <a:rPr lang="zh-CN" altLang="en-US" strike="noStrike" noProof="1"/>
              <a:t>		。。。 [7:0]SEGMENT,</a:t>
            </a:r>
          </a:p>
          <a:p>
            <a:pPr fontAlgn="auto"/>
            <a:r>
              <a:rPr lang="zh-CN" altLang="en-US" strike="noStrike" noProof="1"/>
              <a:t>		。。。 [7:0]LED,</a:t>
            </a:r>
          </a:p>
          <a:p>
            <a:pPr fontAlgn="auto"/>
            <a:r>
              <a:rPr lang="zh-CN" altLang="en-US" strike="noStrike" noProof="1"/>
              <a:t>	</a:t>
            </a:r>
            <a:r>
              <a:rPr lang="en-US" altLang="zh-CN" strike="noStrike" noProof="1"/>
              <a:t>//output ledclk,output ledsout,output ledclrn,output LEDEN</a:t>
            </a:r>
            <a:r>
              <a:rPr lang="en-US" altLang="zh-CN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//</a:t>
            </a:r>
            <a:r>
              <a:rPr lang="zh-CN" altLang="en-US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主板</a:t>
            </a:r>
            <a:r>
              <a:rPr lang="en-US" altLang="zh-CN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LED</a:t>
            </a:r>
            <a:r>
              <a:rPr lang="zh-CN" altLang="en-US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灯显示需要用到</a:t>
            </a:r>
            <a:r>
              <a:rPr lang="zh-CN" altLang="en-US" strike="noStrike" noProof="1"/>
              <a:t>。		</a:t>
            </a:r>
          </a:p>
          <a:p>
            <a:pPr fontAlgn="auto"/>
            <a:r>
              <a:rPr lang="zh-CN" altLang="en-US" strike="noStrike" noProof="1"/>
              <a:t>	);</a:t>
            </a:r>
          </a:p>
          <a:p>
            <a:pPr fontAlgn="auto"/>
            <a:r>
              <a:rPr lang="zh-CN" altLang="en-US" strike="noStrike" noProof="1"/>
              <a:t>	</a:t>
            </a:r>
          </a:p>
          <a:p>
            <a:pPr fontAlgn="auto"/>
            <a:r>
              <a:rPr lang="zh-CN" altLang="en-US" strike="noStrike" noProof="1"/>
              <a:t>	wire [15:0] cnt;</a:t>
            </a:r>
          </a:p>
          <a:p>
            <a:pPr fontAlgn="auto"/>
            <a:endParaRPr lang="zh-CN" altLang="en-US" strike="noStrike" noProof="1"/>
          </a:p>
          <a:p>
            <a:pPr fontAlgn="auto"/>
            <a:r>
              <a:rPr lang="zh-CN" altLang="en-US" strike="noStrike" noProof="1"/>
              <a:t>	RevCounter m0(clk_1s, SW, cnt, LED[0]);</a:t>
            </a:r>
          </a:p>
          <a:p>
            <a:pPr fontAlgn="auto"/>
            <a:r>
              <a:rPr lang="zh-CN" altLang="en-US" strike="noStrike" noProof="1"/>
              <a:t>	</a:t>
            </a:r>
          </a:p>
          <a:p>
            <a:pPr fontAlgn="auto"/>
            <a:r>
              <a:rPr lang="zh-CN" altLang="en-US" strike="noStrike" noProof="1"/>
              <a:t>	clk_1s m1(clk,clk_1s);</a:t>
            </a:r>
          </a:p>
          <a:p>
            <a:pPr fontAlgn="auto"/>
            <a:r>
              <a:rPr lang="zh-CN" altLang="en-US" strike="noStrike" noProof="1"/>
              <a:t>	</a:t>
            </a:r>
          </a:p>
          <a:p>
            <a:pPr fontAlgn="auto"/>
            <a:r>
              <a:rPr lang="zh-CN" altLang="en-US" strike="noStrike" noProof="1"/>
              <a:t>	DispNum m2(clk, , , , , AN, SEGMENT);</a:t>
            </a:r>
          </a:p>
          <a:p>
            <a:pPr fontAlgn="auto"/>
            <a:r>
              <a:rPr lang="zh-CN" altLang="en-US" strike="noStrike" noProof="1"/>
              <a:t>	</a:t>
            </a:r>
          </a:p>
          <a:p>
            <a:pPr fontAlgn="auto"/>
            <a:r>
              <a:rPr lang="zh-CN" altLang="en-US" strike="noStrike" noProof="1"/>
              <a:t>	assign LED[7:1] = 8'b11111111;</a:t>
            </a:r>
          </a:p>
          <a:p>
            <a:pPr fontAlgn="auto"/>
            <a:r>
              <a:rPr lang="zh-CN" altLang="en-US" strike="noStrike" noProof="1"/>
              <a:t>	</a:t>
            </a:r>
          </a:p>
          <a:p>
            <a:pPr fontAlgn="auto"/>
            <a:r>
              <a:rPr lang="zh-CN" altLang="en-US" strike="noStrike" noProof="1"/>
              <a:t>endmodule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332345" cy="954405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Sword</a:t>
            </a:r>
            <a:r>
              <a:rPr lang="zh-CN" altLang="en-US"/>
              <a:t>主板中</a:t>
            </a:r>
            <a:r>
              <a:rPr lang="en-US" altLang="zh-CN"/>
              <a:t>LED</a:t>
            </a:r>
            <a:r>
              <a:rPr lang="zh-CN" altLang="en-US"/>
              <a:t>灯使用（加分项）</a:t>
            </a:r>
          </a:p>
        </p:txBody>
      </p:sp>
      <p:graphicFrame>
        <p:nvGraphicFramePr>
          <p:cNvPr id="7" name="内容占位符 6"/>
          <p:cNvGraphicFramePr>
            <a:graphicFrameLocks noGrp="1" noChangeAspect="1"/>
          </p:cNvGraphicFramePr>
          <p:nvPr>
            <p:ph idx="1"/>
          </p:nvPr>
        </p:nvGraphicFramePr>
        <p:xfrm>
          <a:off x="332740" y="1190625"/>
          <a:ext cx="8524240" cy="549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r:id="rId3" imgW="8467725" imgH="5581650" progId="Paint.Picture">
                  <p:embed/>
                </p:oleObj>
              </mc:Choice>
              <mc:Fallback>
                <p:oleObj r:id="rId3" imgW="8467725" imgH="55816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740" y="1190625"/>
                        <a:ext cx="8524240" cy="549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主板中</a:t>
            </a:r>
            <a:r>
              <a:rPr lang="en-US" altLang="zh-CN">
                <a:sym typeface="+mn-ea"/>
              </a:rPr>
              <a:t>LED</a:t>
            </a:r>
            <a:r>
              <a:rPr lang="zh-CN" altLang="en-US">
                <a:sym typeface="+mn-ea"/>
              </a:rPr>
              <a:t>灯使用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469265" y="3458210"/>
          <a:ext cx="78676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r:id="rId3" imgW="7867650" imgH="952500" progId="Paint.Picture">
                  <p:embed/>
                </p:oleObj>
              </mc:Choice>
              <mc:Fallback>
                <p:oleObj r:id="rId3" imgW="7867650" imgH="952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265" y="3458210"/>
                        <a:ext cx="78676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30225" y="1779905"/>
          <a:ext cx="6329680" cy="106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r:id="rId5" imgW="6324600" imgH="1066800" progId="Paint.Picture">
                  <p:embed/>
                </p:oleObj>
              </mc:Choice>
              <mc:Fallback>
                <p:oleObj r:id="rId5" imgW="6324600" imgH="1066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225" y="1779905"/>
                        <a:ext cx="6329680" cy="1067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02005" y="1411605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TOP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中需要增加的输出端口</a:t>
            </a:r>
          </a:p>
        </p:txBody>
      </p:sp>
      <p:graphicFrame>
        <p:nvGraphicFramePr>
          <p:cNvPr id="9" name="对象 8"/>
          <p:cNvGraphicFramePr/>
          <p:nvPr/>
        </p:nvGraphicFramePr>
        <p:xfrm>
          <a:off x="44450" y="4519930"/>
          <a:ext cx="8852535" cy="226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r:id="rId7" imgW="8963025" imgH="3600450" progId="Paint.Picture">
                  <p:embed/>
                </p:oleObj>
              </mc:Choice>
              <mc:Fallback>
                <p:oleObj r:id="rId7" imgW="8963025" imgH="36004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50" y="4519930"/>
                        <a:ext cx="8852535" cy="226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3250" y="2957830"/>
            <a:ext cx="540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引脚约束中需要增加的部分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主板中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个</a:t>
            </a:r>
            <a:r>
              <a:rPr lang="zh-CN" altLang="en-US" dirty="0"/>
              <a:t>七段码显示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380"/>
            <a:ext cx="8229600" cy="4737100"/>
          </a:xfrm>
        </p:spPr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七段码显示器</a:t>
            </a:r>
            <a:r>
              <a:rPr lang="en-US" altLang="zh-CN" sz="2800" dirty="0">
                <a:solidFill>
                  <a:schemeClr val="tx1"/>
                </a:solidFill>
              </a:rPr>
              <a:t>IP</a:t>
            </a:r>
            <a:r>
              <a:rPr lang="zh-CN" altLang="en-US" sz="2800" dirty="0">
                <a:solidFill>
                  <a:schemeClr val="tx1"/>
                </a:solidFill>
              </a:rPr>
              <a:t>核端口信号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prstClr val="black"/>
                </a:solidFill>
              </a:rPr>
              <a:t>可作为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核调用空文档：端口文档</a:t>
            </a:r>
            <a:endParaRPr lang="en-US" altLang="zh-CN" sz="22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54" y="2735466"/>
            <a:ext cx="7315200" cy="339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97" y="3073033"/>
            <a:ext cx="2561238" cy="243001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显示信号与七段显示器连接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七段显示器连接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系统时钟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长按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(20)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Disp_num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point_out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LE_out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显示通道连接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系统时钟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长按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EN=1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：本实验不用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Test=SW_OK[7:5]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Data0~7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：连接待显示信号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55151" y="1108035"/>
            <a:ext cx="4664441" cy="47109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9992" y="4077072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SW_OK[7:0]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实验设备与材料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实验设备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 strike="noStrike" noProof="1"/>
              <a:t>装有</a:t>
            </a:r>
            <a:r>
              <a:rPr lang="en-US" altLang="zh-CN" strike="noStrike" noProof="1"/>
              <a:t>Xilinx ISE 14.7</a:t>
            </a:r>
            <a:r>
              <a:rPr lang="zh-CN" altLang="en-US" strike="noStrike" noProof="1"/>
              <a:t>的计算机</a:t>
            </a:r>
            <a:r>
              <a:rPr lang="en-US" altLang="zh-CN" strike="noStrike" noProof="1"/>
              <a:t>	1</a:t>
            </a:r>
            <a:r>
              <a:rPr lang="zh-CN" altLang="en-US" strike="noStrike" noProof="1"/>
              <a:t>台</a:t>
            </a:r>
          </a:p>
          <a:p>
            <a:pPr lvl="1" fontAlgn="auto">
              <a:lnSpc>
                <a:spcPct val="150000"/>
              </a:lnSpc>
            </a:pPr>
            <a:r>
              <a:rPr lang="en-US" altLang="zh-CN" strike="noStrike" noProof="1"/>
              <a:t>SWORD</a:t>
            </a:r>
            <a:r>
              <a:rPr lang="zh-CN" altLang="en-US" strike="noStrike" noProof="1"/>
              <a:t>开发板</a:t>
            </a:r>
            <a:r>
              <a:rPr lang="en-US" altLang="zh-CN" strike="noStrike" noProof="1"/>
              <a:t>					1</a:t>
            </a:r>
            <a:r>
              <a:rPr lang="zh-CN" altLang="en-US" strike="noStrike" noProof="1"/>
              <a:t>套</a:t>
            </a:r>
          </a:p>
          <a:p>
            <a:pPr fontAlgn="auto"/>
            <a:r>
              <a:rPr lang="zh-CN" altLang="en-US" strike="noStrike" noProof="1"/>
              <a:t>实验材料</a:t>
            </a:r>
          </a:p>
          <a:p>
            <a:pPr lvl="1" fontAlgn="auto"/>
            <a:r>
              <a:rPr lang="zh-CN" altLang="en-US" strike="noStrike" noProof="1"/>
              <a:t>无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909560" cy="954405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</a:t>
            </a:r>
            <a:r>
              <a:rPr lang="en-US" altLang="zh-CN">
                <a:sym typeface="+mn-ea"/>
              </a:rPr>
              <a:t>LED,</a:t>
            </a:r>
            <a:r>
              <a:rPr lang="zh-CN" altLang="en-US">
                <a:sym typeface="+mn-ea"/>
              </a:rPr>
              <a:t>七段码增加</a:t>
            </a:r>
            <a:r>
              <a:rPr lang="zh-CN" altLang="en-US"/>
              <a:t>代码说明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354965" y="1323340"/>
          <a:ext cx="3058160" cy="3369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r:id="rId3" imgW="2438400" imgH="3219450" progId="Paint.Picture">
                  <p:embed/>
                </p:oleObj>
              </mc:Choice>
              <mc:Fallback>
                <p:oleObj r:id="rId3" imgW="2438400" imgH="3219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965" y="1323340"/>
                        <a:ext cx="3058160" cy="3369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54965" y="4861560"/>
          <a:ext cx="8745220" cy="115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r:id="rId5" imgW="9258300" imgH="857250" progId="Paint.Picture">
                  <p:embed/>
                </p:oleObj>
              </mc:Choice>
              <mc:Fallback>
                <p:oleObj r:id="rId5" imgW="9258300" imgH="857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965" y="4861560"/>
                        <a:ext cx="8745220" cy="1154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860665" cy="954405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</a:t>
            </a:r>
            <a:r>
              <a:rPr lang="en-US" altLang="zh-CN">
                <a:sym typeface="+mn-ea"/>
              </a:rPr>
              <a:t>LED,</a:t>
            </a:r>
            <a:r>
              <a:rPr lang="zh-CN" altLang="en-US">
                <a:sym typeface="+mn-ea"/>
              </a:rPr>
              <a:t>七段码</a:t>
            </a:r>
            <a:r>
              <a:rPr lang="zh-CN" altLang="en-US"/>
              <a:t>增加</a:t>
            </a:r>
            <a:r>
              <a:rPr lang="en-US" altLang="zh-CN"/>
              <a:t>UCF</a:t>
            </a:r>
            <a:r>
              <a:rPr lang="zh-CN" altLang="en-US"/>
              <a:t>说明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075" y="1535430"/>
            <a:ext cx="6019800" cy="195262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819785" y="3649345"/>
          <a:ext cx="5965190" cy="286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r:id="rId4" imgW="3724275" imgH="2066925" progId="Paint.Picture">
                  <p:embed/>
                </p:oleObj>
              </mc:Choice>
              <mc:Fallback>
                <p:oleObj r:id="rId4" imgW="3724275" imgH="20669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9785" y="3649345"/>
                        <a:ext cx="5965190" cy="2861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实验室规章制度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fontScale="92500"/>
          </a:bodyPr>
          <a:lstStyle/>
          <a:p>
            <a:pPr marL="0" indent="0" fontAlgn="auto">
              <a:buNone/>
            </a:pPr>
            <a:r>
              <a:rPr lang="en-US" altLang="zh-CN" strike="noStrike" noProof="1"/>
              <a:t>1.</a:t>
            </a:r>
            <a:r>
              <a:rPr lang="zh-CN" altLang="en-US" strike="noStrike" noProof="1"/>
              <a:t>不能在实验室内吃零食和就餐。订餐请到走道上就餐。</a:t>
            </a:r>
          </a:p>
          <a:p>
            <a:pPr marL="0" indent="0" fontAlgn="auto">
              <a:buNone/>
            </a:pPr>
            <a:r>
              <a:rPr lang="en-US" altLang="zh-CN" strike="noStrike" noProof="1"/>
              <a:t>2.</a:t>
            </a:r>
            <a:r>
              <a:rPr lang="zh-CN" altLang="en-US" strike="noStrike" noProof="1"/>
              <a:t>实验结束时请关闭电脑主机电源，勿关显示器电源，后面实验同学以为电脑坏了。</a:t>
            </a:r>
          </a:p>
          <a:p>
            <a:pPr marL="0" indent="0" fontAlgn="auto">
              <a:buNone/>
            </a:pPr>
            <a:r>
              <a:rPr lang="en-US" altLang="zh-CN" strike="noStrike" noProof="1"/>
              <a:t>3.</a:t>
            </a:r>
            <a:r>
              <a:rPr lang="en-US" altLang="zh-CN" strike="noStrike" noProof="1">
                <a:sym typeface="+mn-ea"/>
              </a:rPr>
              <a:t>Sword</a:t>
            </a:r>
            <a:r>
              <a:rPr lang="zh-CN" altLang="en-US" strike="noStrike" noProof="1">
                <a:sym typeface="+mn-ea"/>
              </a:rPr>
              <a:t>实验箱</a:t>
            </a:r>
            <a:r>
              <a:rPr lang="zh-CN" altLang="en-US" strike="noStrike" noProof="1"/>
              <a:t>的盖子不要合上，</a:t>
            </a:r>
            <a:r>
              <a:rPr lang="zh-CN" altLang="en-US" strike="noStrike" noProof="1">
                <a:sym typeface="+mn-ea"/>
              </a:rPr>
              <a:t>关闭各种仪器的电源。导线放实验箱内。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4.</a:t>
            </a:r>
            <a:r>
              <a:rPr lang="zh-CN" altLang="en-US" strike="noStrike" noProof="1">
                <a:sym typeface="+mn-ea"/>
              </a:rPr>
              <a:t>实验结束后请整理好椅子，实验签到需写上</a:t>
            </a:r>
            <a:r>
              <a:rPr lang="en-US" altLang="zh-CN" strike="noStrike" noProof="1">
                <a:sym typeface="+mn-ea"/>
              </a:rPr>
              <a:t>Sword</a:t>
            </a:r>
            <a:r>
              <a:rPr lang="zh-CN" altLang="en-US" strike="noStrike" noProof="1">
                <a:sym typeface="+mn-ea"/>
              </a:rPr>
              <a:t>实验箱号。</a:t>
            </a:r>
            <a:endParaRPr lang="zh-CN" altLang="en-US" strike="noStrike" noProof="1"/>
          </a:p>
        </p:txBody>
      </p:sp>
      <p:pic>
        <p:nvPicPr>
          <p:cNvPr id="38915" name="图片 4" descr="椅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4627563"/>
            <a:ext cx="2422525" cy="217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图片 5" descr="SWOR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699000"/>
            <a:ext cx="2441575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图片 6" descr="SWORD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56138"/>
            <a:ext cx="2849563" cy="2138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34818" name="WordArt 3"/>
          <p:cNvSpPr>
            <a:spLocks noTextEdit="1"/>
          </p:cNvSpPr>
          <p:nvPr/>
        </p:nvSpPr>
        <p:spPr>
          <a:xfrm>
            <a:off x="2051050" y="32131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  <a:normAutofit fontScale="77500" lnSpcReduction="20000"/>
          </a:bodyPr>
          <a:lstStyle/>
          <a:p>
            <a:pPr algn="ctr"/>
            <a:r>
              <a:rPr lang="zh-CN" altLang="en-US" sz="5400" b="1">
                <a:ln w="285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effectLst>
                  <a:outerShdw dist="89803" dir="2699999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charset="0"/>
                <a:ea typeface="Verdana" panose="020B0604030504040204" charset="0"/>
              </a:rPr>
              <a:t>Thank You 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实验任务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8850" cy="4525963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strike="noStrike" noProof="1"/>
              <a:t>任务</a:t>
            </a:r>
            <a:r>
              <a:rPr lang="en-US" altLang="zh-CN" sz="2800" strike="noStrike" noProof="1"/>
              <a:t>1</a:t>
            </a:r>
            <a:r>
              <a:rPr lang="zh-CN" altLang="en-US" sz="2800" strike="noStrike" noProof="1"/>
              <a:t>：原理图方式设计</a:t>
            </a:r>
            <a:r>
              <a:rPr lang="en-US" altLang="zh-CN" sz="2800" strike="noStrike" noProof="1"/>
              <a:t>4</a:t>
            </a:r>
            <a:r>
              <a:rPr lang="zh-CN" altLang="zh-CN" sz="2800" strike="noStrike" noProof="1"/>
              <a:t>位同步二进制计数器</a:t>
            </a:r>
            <a:endParaRPr lang="zh-CN" altLang="en-US" sz="2800" strike="noStrike" noProof="1"/>
          </a:p>
          <a:p>
            <a:pPr fontAlgn="auto">
              <a:lnSpc>
                <a:spcPct val="150000"/>
              </a:lnSpc>
            </a:pPr>
            <a:endParaRPr lang="zh-CN" altLang="en-US" sz="2800" strike="noStrike" noProof="1"/>
          </a:p>
          <a:p>
            <a:pPr fontAlgn="auto">
              <a:lnSpc>
                <a:spcPct val="150000"/>
              </a:lnSpc>
            </a:pPr>
            <a:r>
              <a:rPr lang="zh-CN" altLang="en-US" sz="2800" strike="noStrike" noProof="1"/>
              <a:t>任务</a:t>
            </a:r>
            <a:r>
              <a:rPr lang="en-US" altLang="zh-CN" sz="2800" strike="noStrike" noProof="1"/>
              <a:t>2</a:t>
            </a:r>
            <a:r>
              <a:rPr lang="zh-CN" altLang="en-US" sz="2800" strike="noStrike" noProof="1"/>
              <a:t>：以</a:t>
            </a:r>
            <a:r>
              <a:rPr lang="en-US" altLang="zh-CN" sz="2800" strike="noStrike" noProof="1"/>
              <a:t>Verilog</a:t>
            </a:r>
            <a:r>
              <a:rPr lang="zh-CN" altLang="en-US" sz="2800" strike="noStrike" noProof="1"/>
              <a:t>行为描述方式设计</a:t>
            </a:r>
            <a:r>
              <a:rPr lang="en-US" altLang="zh-CN" sz="2800" strike="noStrike" noProof="1"/>
              <a:t>16</a:t>
            </a:r>
            <a:r>
              <a:rPr lang="zh-CN" altLang="en-US" sz="2800" strike="noStrike" noProof="1"/>
              <a:t>位可逆二进制同步计数器</a:t>
            </a:r>
          </a:p>
          <a:p>
            <a:pPr fontAlgn="auto">
              <a:lnSpc>
                <a:spcPct val="150000"/>
              </a:lnSpc>
            </a:pPr>
            <a:endParaRPr lang="zh-CN" altLang="en-US" sz="2800" strike="noStrike" noProof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/>
              <a:t>实验原理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525"/>
            <a:ext cx="8229600" cy="4525963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位二进制同步计数器</a:t>
            </a:r>
            <a:endParaRPr lang="en-US" altLang="zh-CN" strike="noStrike" noProof="1"/>
          </a:p>
          <a:p>
            <a:pPr fontAlgn="auto"/>
            <a:endParaRPr lang="en-US" altLang="zh-CN" strike="noStrike" noProof="1"/>
          </a:p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位可逆二进制同步计数器</a:t>
            </a:r>
            <a:endParaRPr lang="en-US" altLang="zh-CN" strike="noStrike" noProof="1"/>
          </a:p>
          <a:p>
            <a:pPr fontAlgn="auto"/>
            <a:endParaRPr lang="en-US" altLang="zh-CN" strike="noStrike" noProof="1"/>
          </a:p>
          <a:p>
            <a:pPr fontAlgn="auto"/>
            <a:r>
              <a:rPr lang="zh-CN" altLang="en-US" strike="noStrike" noProof="1"/>
              <a:t>分频器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266305"/>
              </p:ext>
            </p:extLst>
          </p:nvPr>
        </p:nvGraphicFramePr>
        <p:xfrm>
          <a:off x="-4445" y="-3810"/>
          <a:ext cx="9124950" cy="6840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3" imgW="9401175" imgH="7048500" progId="Paint.Picture">
                  <p:embed/>
                </p:oleObj>
              </mc:Choice>
              <mc:Fallback>
                <p:oleObj r:id="rId3" imgW="9401175" imgH="7048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445" y="-3810"/>
                        <a:ext cx="9124950" cy="6840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552E6C3-64E0-43A1-8A7D-D483CA3D781E}"/>
              </a:ext>
            </a:extLst>
          </p:cNvPr>
          <p:cNvSpPr txBox="1"/>
          <p:nvPr/>
        </p:nvSpPr>
        <p:spPr>
          <a:xfrm>
            <a:off x="3419904" y="1103412"/>
            <a:ext cx="1656138" cy="369332"/>
          </a:xfrm>
          <a:prstGeom prst="rect">
            <a:avLst/>
          </a:prstGeom>
          <a:solidFill>
            <a:srgbClr val="ACEB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Current State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8D2886-8CBC-45D1-BD53-D71B14FD28A2}"/>
              </a:ext>
            </a:extLst>
          </p:cNvPr>
          <p:cNvSpPr txBox="1"/>
          <p:nvPr/>
        </p:nvSpPr>
        <p:spPr>
          <a:xfrm>
            <a:off x="5104316" y="1093467"/>
            <a:ext cx="1843882" cy="369332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Next State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07BE96-0971-4094-B61B-0A85E784B269}"/>
              </a:ext>
            </a:extLst>
          </p:cNvPr>
          <p:cNvSpPr txBox="1"/>
          <p:nvPr/>
        </p:nvSpPr>
        <p:spPr>
          <a:xfrm>
            <a:off x="7112410" y="1093467"/>
            <a:ext cx="1924712" cy="369332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位二进制同步计数器（</a:t>
            </a:r>
            <a:r>
              <a:rPr lang="en-US" altLang="zh-CN" strike="noStrike" noProof="1"/>
              <a:t>1</a:t>
            </a:r>
            <a:r>
              <a:rPr lang="zh-CN" altLang="en-US" strike="noStrike" noProof="1"/>
              <a:t>）</a:t>
            </a:r>
          </a:p>
        </p:txBody>
      </p:sp>
      <p:graphicFrame>
        <p:nvGraphicFramePr>
          <p:cNvPr id="8" name="激励函数"/>
          <p:cNvGraphicFramePr>
            <a:graphicFrameLocks noChangeAspect="1"/>
          </p:cNvGraphicFramePr>
          <p:nvPr/>
        </p:nvGraphicFramePr>
        <p:xfrm>
          <a:off x="6286500" y="5465763"/>
          <a:ext cx="135731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3" imgW="558800" imgH="254000" progId="">
                  <p:embed/>
                </p:oleObj>
              </mc:Choice>
              <mc:Fallback>
                <p:oleObj r:id="rId3" imgW="558800" imgH="25400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6500" y="5465763"/>
                        <a:ext cx="1357313" cy="61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卡诺图"/>
          <p:cNvGraphicFramePr>
            <a:graphicFrameLocks noGrp="1"/>
          </p:cNvGraphicFramePr>
          <p:nvPr/>
        </p:nvGraphicFramePr>
        <p:xfrm>
          <a:off x="4745038" y="2540000"/>
          <a:ext cx="4041353" cy="264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表格"/>
          <p:cNvGraphicFramePr>
            <a:graphicFrameLocks noGrp="1"/>
          </p:cNvGraphicFramePr>
          <p:nvPr/>
        </p:nvGraphicFramePr>
        <p:xfrm>
          <a:off x="539750" y="1295400"/>
          <a:ext cx="3855373" cy="5302164"/>
        </p:xfrm>
        <a:graphic>
          <a:graphicData uri="http://schemas.openxmlformats.org/drawingml/2006/table">
            <a:tbl>
              <a:tblPr/>
              <a:tblGrid>
                <a:gridCol w="39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4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8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1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激励函数 公式"/>
          <p:cNvSpPr/>
          <p:nvPr/>
        </p:nvSpPr>
        <p:spPr>
          <a:xfrm>
            <a:off x="4659313" y="1223963"/>
            <a:ext cx="4341813" cy="12890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fontAlgn="auto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zh-CN" altLang="en-US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根据</a:t>
            </a:r>
            <a:r>
              <a:rPr lang="en-US" altLang="zh-CN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</a:t>
            </a:r>
            <a:r>
              <a:rPr lang="zh-CN" altLang="en-US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触发器原理，在</a:t>
            </a:r>
            <a:r>
              <a:rPr lang="en-US" altLang="zh-CN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clk</a:t>
            </a:r>
            <a:r>
              <a:rPr lang="zh-CN" altLang="en-US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作用下</a:t>
            </a:r>
            <a:r>
              <a:rPr lang="en-US" altLang="zh-CN" sz="2400" b="1" i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Q </a:t>
            </a:r>
            <a:r>
              <a:rPr lang="en-US" altLang="zh-CN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= </a:t>
            </a:r>
            <a:r>
              <a:rPr lang="en-US" altLang="zh-CN" sz="2400" b="1" i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</a:t>
            </a:r>
            <a:r>
              <a:rPr lang="zh-CN" altLang="en-US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，</a:t>
            </a:r>
            <a:r>
              <a:rPr lang="en-US" altLang="zh-CN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lang="zh-CN" altLang="en-US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位计数器的</a:t>
            </a:r>
            <a:r>
              <a:rPr lang="en-US" altLang="zh-CN" sz="2400" b="1" i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Q</a:t>
            </a:r>
            <a:r>
              <a:rPr lang="zh-CN" altLang="en-US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和</a:t>
            </a:r>
            <a:r>
              <a:rPr lang="en-US" altLang="zh-CN" sz="2400" b="1" i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</a:t>
            </a:r>
            <a:r>
              <a:rPr lang="zh-CN" altLang="en-US" sz="2400" b="1" strike="noStrike" noProof="1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关系如左表</a:t>
            </a:r>
            <a:endParaRPr lang="en-US" altLang="zh-CN" sz="2400" b="1" strike="noStrike" noProof="1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/>
              <a:t>4</a:t>
            </a:r>
            <a:r>
              <a:rPr lang="zh-CN" altLang="en-US" strike="noStrike" noProof="1"/>
              <a:t>位二进制同步计数器（</a:t>
            </a:r>
            <a:r>
              <a:rPr lang="en-US" altLang="zh-CN" strike="noStrike" noProof="1"/>
              <a:t>2</a:t>
            </a:r>
            <a:r>
              <a:rPr lang="zh-CN" altLang="en-US" strike="noStrike" noProof="1"/>
              <a:t>）</a:t>
            </a:r>
          </a:p>
        </p:txBody>
      </p:sp>
      <p:graphicFrame>
        <p:nvGraphicFramePr>
          <p:cNvPr id="8" name="卡诺图"/>
          <p:cNvGraphicFramePr>
            <a:graphicFrameLocks noGrp="1"/>
          </p:cNvGraphicFramePr>
          <p:nvPr/>
        </p:nvGraphicFramePr>
        <p:xfrm>
          <a:off x="4483100" y="1363663"/>
          <a:ext cx="4041353" cy="264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6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"/>
          <p:cNvGraphicFramePr>
            <a:graphicFrameLocks noGrp="1"/>
          </p:cNvGraphicFramePr>
          <p:nvPr/>
        </p:nvGraphicFramePr>
        <p:xfrm>
          <a:off x="457200" y="1363663"/>
          <a:ext cx="3847502" cy="5160996"/>
        </p:xfrm>
        <a:graphic>
          <a:graphicData uri="http://schemas.openxmlformats.org/drawingml/2006/table">
            <a:tbl>
              <a:tblPr/>
              <a:tblGrid>
                <a:gridCol w="397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39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5336540" y="4291965"/>
          <a:ext cx="3307715" cy="170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3" imgW="3305175" imgH="1704975" progId="Paint.Picture">
                  <p:embed/>
                </p:oleObj>
              </mc:Choice>
              <mc:Fallback>
                <p:oleObj r:id="rId3" imgW="3305175" imgH="1704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6540" y="4291965"/>
                        <a:ext cx="3307715" cy="170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2543</Words>
  <Application>Microsoft Office PowerPoint</Application>
  <PresentationFormat>全屏显示(4:3)</PresentationFormat>
  <Paragraphs>1064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0" baseType="lpstr">
      <vt:lpstr>华文细黑</vt:lpstr>
      <vt:lpstr>微软雅黑</vt:lpstr>
      <vt:lpstr>楷体_GB2312</vt:lpstr>
      <vt:lpstr>黑体</vt:lpstr>
      <vt:lpstr>Arial</vt:lpstr>
      <vt:lpstr>Calibri</vt:lpstr>
      <vt:lpstr>Consolas</vt:lpstr>
      <vt:lpstr>Courier New</vt:lpstr>
      <vt:lpstr>Helvetica</vt:lpstr>
      <vt:lpstr>Times New Roman</vt:lpstr>
      <vt:lpstr>Verdana</vt:lpstr>
      <vt:lpstr>Wingdings</vt:lpstr>
      <vt:lpstr>自定义设计方案</vt:lpstr>
      <vt:lpstr>实验室PPT模版2013 beta1</vt:lpstr>
      <vt:lpstr>1_自定义设计方案</vt:lpstr>
      <vt:lpstr>Bitmap Image</vt:lpstr>
      <vt:lpstr>Equation.DSMT4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PowerPoint 演示文稿</vt:lpstr>
      <vt:lpstr>4位二进制同步计数器（1）</vt:lpstr>
      <vt:lpstr>4位二进制同步计数器（2）</vt:lpstr>
      <vt:lpstr>4位二进制同步计数器（3）</vt:lpstr>
      <vt:lpstr>4位二进制同步计数器（4）</vt:lpstr>
      <vt:lpstr>4位二进制同步计数器（5）</vt:lpstr>
      <vt:lpstr>4位二进制同步计数器（6）</vt:lpstr>
      <vt:lpstr>4位二进制同步计数器（6）</vt:lpstr>
      <vt:lpstr>PowerPoint 演示文稿</vt:lpstr>
      <vt:lpstr>PowerPoint 演示文稿</vt:lpstr>
      <vt:lpstr>PowerPoint 演示文稿</vt:lpstr>
      <vt:lpstr>4位二进制同步计数器（7）</vt:lpstr>
      <vt:lpstr>PowerPoint 演示文稿</vt:lpstr>
      <vt:lpstr>PowerPoint 演示文稿</vt:lpstr>
      <vt:lpstr>4位二进制同步计数器仿真</vt:lpstr>
      <vt:lpstr>可逆二进制同步计数器（1）</vt:lpstr>
      <vt:lpstr>可逆二进制同步计数器（2）</vt:lpstr>
      <vt:lpstr>PowerPoint 演示文稿</vt:lpstr>
      <vt:lpstr>分频器设计</vt:lpstr>
      <vt:lpstr>实验内容与步骤</vt:lpstr>
      <vt:lpstr>设计4位同步二进制计数器（1）</vt:lpstr>
      <vt:lpstr>仿真波形图</vt:lpstr>
      <vt:lpstr>设计4位同步二进制计数器（2）</vt:lpstr>
      <vt:lpstr>设计4位同步二进制计数器（3）</vt:lpstr>
      <vt:lpstr>设计16位可逆同步二进制计数器（1）</vt:lpstr>
      <vt:lpstr>仿真波形图</vt:lpstr>
      <vt:lpstr>设计16位可逆同步二进制计数器（2）</vt:lpstr>
      <vt:lpstr>设计16位可逆同步二进制计数器（3）</vt:lpstr>
      <vt:lpstr>TOP</vt:lpstr>
      <vt:lpstr>Sword主板中LED灯使用（加分项）</vt:lpstr>
      <vt:lpstr>Sword主板中LED灯使用</vt:lpstr>
      <vt:lpstr>Sword主板中8个七段码显示</vt:lpstr>
      <vt:lpstr>显示信号与七段显示器连接</vt:lpstr>
      <vt:lpstr>Sword主板LED,七段码增加代码说明</vt:lpstr>
      <vt:lpstr>Sword主板LED,七段码增加UCF说明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王 浚哲</cp:lastModifiedBy>
  <cp:revision>390</cp:revision>
  <dcterms:created xsi:type="dcterms:W3CDTF">2011-08-03T07:44:00Z</dcterms:created>
  <dcterms:modified xsi:type="dcterms:W3CDTF">2019-12-15T12:58:50Z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